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2"/>
  </p:notesMasterIdLst>
  <p:sldIdLst>
    <p:sldId id="274" r:id="rId2"/>
    <p:sldId id="256" r:id="rId3"/>
    <p:sldId id="268" r:id="rId4"/>
    <p:sldId id="272" r:id="rId5"/>
    <p:sldId id="266" r:id="rId6"/>
    <p:sldId id="267" r:id="rId7"/>
    <p:sldId id="259" r:id="rId8"/>
    <p:sldId id="408" r:id="rId9"/>
    <p:sldId id="261" r:id="rId10"/>
    <p:sldId id="406" r:id="rId11"/>
    <p:sldId id="407" r:id="rId12"/>
    <p:sldId id="262" r:id="rId13"/>
    <p:sldId id="263" r:id="rId14"/>
    <p:sldId id="264" r:id="rId15"/>
    <p:sldId id="269" r:id="rId16"/>
    <p:sldId id="273" r:id="rId17"/>
    <p:sldId id="258" r:id="rId18"/>
    <p:sldId id="265" r:id="rId19"/>
    <p:sldId id="270" r:id="rId20"/>
    <p:sldId id="26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804830F-6391-4196-AAD4-070A5DA3419C}">
          <p14:sldIdLst>
            <p14:sldId id="274"/>
            <p14:sldId id="256"/>
          </p14:sldIdLst>
        </p14:section>
        <p14:section name="Motivation" id="{CA298A0B-0FD5-406E-B85E-6DB55BE0E350}">
          <p14:sldIdLst>
            <p14:sldId id="268"/>
          </p14:sldIdLst>
        </p14:section>
        <p14:section name="Construction of a presentation" id="{CF1269BA-C0AC-4FA4-B20C-4BC44F97C721}">
          <p14:sldIdLst>
            <p14:sldId id="272"/>
            <p14:sldId id="266"/>
            <p14:sldId id="267"/>
          </p14:sldIdLst>
        </p14:section>
        <p14:section name="Specifics of creating slides" id="{EF3E5BE6-5A58-4373-A2A7-6DFA52ED654F}">
          <p14:sldIdLst>
            <p14:sldId id="259"/>
            <p14:sldId id="408"/>
            <p14:sldId id="261"/>
            <p14:sldId id="406"/>
            <p14:sldId id="407"/>
            <p14:sldId id="262"/>
            <p14:sldId id="263"/>
            <p14:sldId id="264"/>
            <p14:sldId id="269"/>
          </p14:sldIdLst>
        </p14:section>
        <p14:section name="Specifics of Delivery" id="{3FCCB904-8A43-422F-92EE-A9CB26245777}">
          <p14:sldIdLst>
            <p14:sldId id="273"/>
            <p14:sldId id="258"/>
            <p14:sldId id="265"/>
            <p14:sldId id="270"/>
          </p14:sldIdLst>
        </p14:section>
        <p14:section name="Conclusions" id="{1CEC8D16-3AEC-4A83-8186-36743EA18B58}">
          <p14:sldIdLst>
            <p14:sldId id="26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B0"/>
    <a:srgbClr val="F1C21A"/>
    <a:srgbClr val="EFC01A"/>
    <a:srgbClr val="2966FF"/>
    <a:srgbClr val="FFDBDB"/>
    <a:srgbClr val="008E18"/>
    <a:srgbClr val="0000DA"/>
    <a:srgbClr val="5D8BFF"/>
    <a:srgbClr val="FF5353"/>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278" autoAdjust="0"/>
    <p:restoredTop sz="68959" autoAdjust="0"/>
  </p:normalViewPr>
  <p:slideViewPr>
    <p:cSldViewPr>
      <p:cViewPr varScale="1">
        <p:scale>
          <a:sx n="52" d="100"/>
          <a:sy n="52" d="100"/>
        </p:scale>
        <p:origin x="965" y="48"/>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B3F37-BCAE-480D-957B-8DD0E55C88C5}" type="datetimeFigureOut">
              <a:rPr lang="en-US" smtClean="0"/>
              <a:t>11/10/2023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F30581-D0D9-4B90-BA7C-18FC6A26F4F8}" type="slidenum">
              <a:rPr lang="en-US" smtClean="0"/>
              <a:t>‹#›</a:t>
            </a:fld>
            <a:endParaRPr lang="en-US"/>
          </a:p>
        </p:txBody>
      </p:sp>
    </p:spTree>
    <p:extLst>
      <p:ext uri="{BB962C8B-B14F-4D97-AF65-F5344CB8AC3E}">
        <p14:creationId xmlns:p14="http://schemas.microsoft.com/office/powerpoint/2010/main" val="249066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Fonts. Don’t use different ones. It looks bad. Impressions matter.</a:t>
            </a:r>
          </a:p>
          <a:p>
            <a:r>
              <a:rPr lang="en-US" dirty="0"/>
              <a:t>Ideally keep the same fonts for the whole presentation, but at last on the same slide, stick to the same font. (Text and figures!)</a:t>
            </a:r>
          </a:p>
          <a:p>
            <a:endParaRPr lang="en-US" dirty="0"/>
          </a:p>
          <a:p>
            <a:r>
              <a:rPr lang="en-US" dirty="0"/>
              <a:t>Also, with adding everything I wanted to point out about the slide, it’s now crazy cluttered. Don’t do that; it now looks terrible!</a:t>
            </a:r>
          </a:p>
        </p:txBody>
      </p:sp>
      <p:sp>
        <p:nvSpPr>
          <p:cNvPr id="4" name="Slide Number Placeholder 3"/>
          <p:cNvSpPr>
            <a:spLocks noGrp="1"/>
          </p:cNvSpPr>
          <p:nvPr>
            <p:ph type="sldNum" sz="quarter" idx="10"/>
          </p:nvPr>
        </p:nvSpPr>
        <p:spPr/>
        <p:txBody>
          <a:bodyPr/>
          <a:lstStyle/>
          <a:p>
            <a:fld id="{E3F30581-D0D9-4B90-BA7C-18FC6A26F4F8}" type="slidenum">
              <a:rPr lang="en-US" smtClean="0"/>
              <a:t>2</a:t>
            </a:fld>
            <a:endParaRPr lang="en-US"/>
          </a:p>
        </p:txBody>
      </p:sp>
    </p:spTree>
    <p:extLst>
      <p:ext uri="{BB962C8B-B14F-4D97-AF65-F5344CB8AC3E}">
        <p14:creationId xmlns:p14="http://schemas.microsoft.com/office/powerpoint/2010/main" val="3258158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bulleted lists. If you need to include text, it should</a:t>
            </a:r>
            <a:r>
              <a:rPr lang="en-US" baseline="0" dirty="0"/>
              <a:t> appear at a relevant position and be very concise.</a:t>
            </a:r>
            <a:endParaRPr lang="en-US" dirty="0"/>
          </a:p>
          <a:p>
            <a:r>
              <a:rPr lang="en-US" dirty="0"/>
              <a:t>No outline unless your talk is 30+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Few full sentences</a:t>
            </a:r>
          </a:p>
          <a:p>
            <a:endParaRPr lang="en-US" dirty="0"/>
          </a:p>
          <a:p>
            <a:r>
              <a:rPr lang="en-US" dirty="0"/>
              <a:t>Experimentalists: no photos</a:t>
            </a:r>
            <a:r>
              <a:rPr lang="en-US" baseline="0" dirty="0"/>
              <a:t> of your apparatus. I disagree on this one, but make sure it doesn’t look like a terrible mess! Labs are often messy.</a:t>
            </a:r>
          </a:p>
          <a:p>
            <a:r>
              <a:rPr lang="en-US" baseline="0" dirty="0"/>
              <a:t>Theorists: at most one equation per slide</a:t>
            </a:r>
            <a:endParaRPr lang="en-US" dirty="0"/>
          </a:p>
        </p:txBody>
      </p:sp>
      <p:sp>
        <p:nvSpPr>
          <p:cNvPr id="4" name="Slide Number Placeholder 3"/>
          <p:cNvSpPr>
            <a:spLocks noGrp="1"/>
          </p:cNvSpPr>
          <p:nvPr>
            <p:ph type="sldNum" sz="quarter" idx="10"/>
          </p:nvPr>
        </p:nvSpPr>
        <p:spPr/>
        <p:txBody>
          <a:bodyPr/>
          <a:lstStyle/>
          <a:p>
            <a:fld id="{E3F30581-D0D9-4B90-BA7C-18FC6A26F4F8}" type="slidenum">
              <a:rPr lang="en-US" smtClean="0"/>
              <a:t>12</a:t>
            </a:fld>
            <a:endParaRPr lang="en-US"/>
          </a:p>
        </p:txBody>
      </p:sp>
    </p:spTree>
    <p:extLst>
      <p:ext uri="{BB962C8B-B14F-4D97-AF65-F5344CB8AC3E}">
        <p14:creationId xmlns:p14="http://schemas.microsoft.com/office/powerpoint/2010/main" val="1004118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title: Example of</a:t>
            </a:r>
            <a:r>
              <a:rPr lang="en-US" baseline="0" dirty="0"/>
              <a:t> a Bad Slide</a:t>
            </a:r>
            <a:endParaRPr lang="en-US" dirty="0"/>
          </a:p>
        </p:txBody>
      </p:sp>
      <p:sp>
        <p:nvSpPr>
          <p:cNvPr id="4" name="Slide Number Placeholder 3"/>
          <p:cNvSpPr>
            <a:spLocks noGrp="1"/>
          </p:cNvSpPr>
          <p:nvPr>
            <p:ph type="sldNum" sz="quarter" idx="10"/>
          </p:nvPr>
        </p:nvSpPr>
        <p:spPr/>
        <p:txBody>
          <a:bodyPr/>
          <a:lstStyle/>
          <a:p>
            <a:fld id="{E3F30581-D0D9-4B90-BA7C-18FC6A26F4F8}" type="slidenum">
              <a:rPr lang="en-US" smtClean="0"/>
              <a:t>13</a:t>
            </a:fld>
            <a:endParaRPr lang="en-US"/>
          </a:p>
        </p:txBody>
      </p:sp>
    </p:spTree>
    <p:extLst>
      <p:ext uri="{BB962C8B-B14F-4D97-AF65-F5344CB8AC3E}">
        <p14:creationId xmlns:p14="http://schemas.microsoft.com/office/powerpoint/2010/main" val="146405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 title: Example of</a:t>
            </a:r>
            <a:r>
              <a:rPr lang="en-US" baseline="0" dirty="0"/>
              <a:t> a Good Slide</a:t>
            </a:r>
            <a:endParaRPr lang="en-US" dirty="0"/>
          </a:p>
          <a:p>
            <a:endParaRPr lang="en-US" dirty="0"/>
          </a:p>
        </p:txBody>
      </p:sp>
      <p:sp>
        <p:nvSpPr>
          <p:cNvPr id="4" name="Slide Number Placeholder 3"/>
          <p:cNvSpPr>
            <a:spLocks noGrp="1"/>
          </p:cNvSpPr>
          <p:nvPr>
            <p:ph type="sldNum" sz="quarter" idx="10"/>
          </p:nvPr>
        </p:nvSpPr>
        <p:spPr/>
        <p:txBody>
          <a:bodyPr/>
          <a:lstStyle/>
          <a:p>
            <a:fld id="{E3F30581-D0D9-4B90-BA7C-18FC6A26F4F8}" type="slidenum">
              <a:rPr lang="en-US" smtClean="0"/>
              <a:t>14</a:t>
            </a:fld>
            <a:endParaRPr lang="en-US"/>
          </a:p>
        </p:txBody>
      </p:sp>
    </p:spTree>
    <p:extLst>
      <p:ext uri="{BB962C8B-B14F-4D97-AF65-F5344CB8AC3E}">
        <p14:creationId xmlns:p14="http://schemas.microsoft.com/office/powerpoint/2010/main" val="86113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Working</a:t>
            </a:r>
            <a:r>
              <a:rPr lang="en-US" baseline="0" dirty="0"/>
              <a:t> title: Anatomy of a Good Graph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MUSTS: Axes labels with units;</a:t>
            </a:r>
            <a:r>
              <a:rPr lang="en-US" baseline="0" dirty="0"/>
              <a:t> Ticks and tick labels; Font size ≥ 16; Legend (if multiple lines); Error bars on data</a:t>
            </a:r>
            <a:endParaRPr lang="en-US" dirty="0"/>
          </a:p>
        </p:txBody>
      </p:sp>
      <p:sp>
        <p:nvSpPr>
          <p:cNvPr id="4" name="Slide Number Placeholder 3"/>
          <p:cNvSpPr>
            <a:spLocks noGrp="1"/>
          </p:cNvSpPr>
          <p:nvPr>
            <p:ph type="sldNum" sz="quarter" idx="10"/>
          </p:nvPr>
        </p:nvSpPr>
        <p:spPr/>
        <p:txBody>
          <a:bodyPr/>
          <a:lstStyle/>
          <a:p>
            <a:fld id="{E3F30581-D0D9-4B90-BA7C-18FC6A26F4F8}" type="slidenum">
              <a:rPr lang="en-US" smtClean="0"/>
              <a:t>15</a:t>
            </a:fld>
            <a:endParaRPr lang="en-US"/>
          </a:p>
        </p:txBody>
      </p:sp>
    </p:spTree>
    <p:extLst>
      <p:ext uri="{BB962C8B-B14F-4D97-AF65-F5344CB8AC3E}">
        <p14:creationId xmlns:p14="http://schemas.microsoft.com/office/powerpoint/2010/main" val="2512890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Timing</a:t>
            </a:r>
          </a:p>
          <a:p>
            <a:r>
              <a:rPr lang="en-US" dirty="0"/>
              <a:t>Laser</a:t>
            </a:r>
            <a:r>
              <a:rPr lang="en-US" baseline="0" dirty="0"/>
              <a:t> pointer use.</a:t>
            </a:r>
            <a:endParaRPr lang="en-US" dirty="0"/>
          </a:p>
        </p:txBody>
      </p:sp>
      <p:sp>
        <p:nvSpPr>
          <p:cNvPr id="4" name="Slide Number Placeholder 3"/>
          <p:cNvSpPr>
            <a:spLocks noGrp="1"/>
          </p:cNvSpPr>
          <p:nvPr>
            <p:ph type="sldNum" sz="quarter" idx="10"/>
          </p:nvPr>
        </p:nvSpPr>
        <p:spPr/>
        <p:txBody>
          <a:bodyPr/>
          <a:lstStyle/>
          <a:p>
            <a:fld id="{E3F30581-D0D9-4B90-BA7C-18FC6A26F4F8}" type="slidenum">
              <a:rPr lang="en-US" smtClean="0"/>
              <a:t>17</a:t>
            </a:fld>
            <a:endParaRPr lang="en-US"/>
          </a:p>
        </p:txBody>
      </p:sp>
    </p:spTree>
    <p:extLst>
      <p:ext uri="{BB962C8B-B14F-4D97-AF65-F5344CB8AC3E}">
        <p14:creationId xmlns:p14="http://schemas.microsoft.com/office/powerpoint/2010/main" val="2904549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fontAlgn="ctr">
              <a:buFont typeface="+mj-lt"/>
              <a:buAutoNum type="arabicPeriod"/>
            </a:pPr>
            <a:r>
              <a:rPr lang="en-US" sz="1200" b="0" i="0" kern="1200" dirty="0">
                <a:solidFill>
                  <a:schemeClr val="tx1"/>
                </a:solidFill>
                <a:effectLst/>
                <a:latin typeface="+mn-lt"/>
                <a:ea typeface="+mn-ea"/>
                <a:cs typeface="+mn-cs"/>
              </a:rPr>
              <a:t>Request for clarification: the questioner missed some point in your talk and wants you to explain it again. Easiest kind to answer (once you understand it; see below).</a:t>
            </a:r>
          </a:p>
          <a:p>
            <a:pPr marL="228600" indent="-228600" rtl="0" fontAlgn="ctr">
              <a:buFont typeface="+mj-lt"/>
              <a:buAutoNum type="arabicPeriod"/>
            </a:pPr>
            <a:r>
              <a:rPr lang="en-US" sz="1200" b="0" i="0" kern="1200" dirty="0">
                <a:solidFill>
                  <a:schemeClr val="tx1"/>
                </a:solidFill>
                <a:effectLst/>
                <a:latin typeface="+mn-lt"/>
                <a:ea typeface="+mn-ea"/>
                <a:cs typeface="+mn-cs"/>
              </a:rPr>
              <a:t>Request for further information: the questioner wants more details about some topic than you provided in the talk. Second easiest kind to answer; simple if you did the experiments and understand the question.</a:t>
            </a:r>
          </a:p>
          <a:p>
            <a:pPr marL="228600" indent="-228600" rtl="0" fontAlgn="ctr">
              <a:buFont typeface="+mj-lt"/>
              <a:buAutoNum type="arabicPeriod"/>
            </a:pPr>
            <a:r>
              <a:rPr lang="en-US" sz="1200" b="0" i="0" kern="1200" dirty="0">
                <a:solidFill>
                  <a:schemeClr val="tx1"/>
                </a:solidFill>
                <a:effectLst/>
                <a:latin typeface="+mn-lt"/>
                <a:ea typeface="+mn-ea"/>
                <a:cs typeface="+mn-cs"/>
              </a:rPr>
              <a:t>Request for speculation: the questioner wants you to explain how your results relate to a different system or situation.</a:t>
            </a:r>
          </a:p>
          <a:p>
            <a:pPr marL="228600" indent="-228600" rtl="0" fontAlgn="ctr">
              <a:buFont typeface="+mj-lt"/>
              <a:buAutoNum type="arabicPeriod"/>
            </a:pPr>
            <a:r>
              <a:rPr lang="en-US" sz="1200" b="0" i="0" kern="1200" dirty="0">
                <a:solidFill>
                  <a:schemeClr val="tx1"/>
                </a:solidFill>
                <a:effectLst/>
                <a:latin typeface="+mn-lt"/>
                <a:ea typeface="+mn-ea"/>
                <a:cs typeface="+mn-cs"/>
              </a:rPr>
              <a:t>Request for comparison: the questioner brings up conflicting results and wants you to comment on the similarities/differences. Often the result of the questioner's own misunderstanding. Can be seen as disagreement, but nothing is gained by responding hostilely.</a:t>
            </a:r>
          </a:p>
          <a:p>
            <a:pPr marL="228600" indent="-228600" rtl="0" fontAlgn="ctr">
              <a:buFont typeface="+mj-lt"/>
              <a:buAutoNum type="arabicPeriod"/>
            </a:pPr>
            <a:r>
              <a:rPr lang="en-US" sz="1200" b="0" i="0" kern="1200" dirty="0">
                <a:solidFill>
                  <a:schemeClr val="tx1"/>
                </a:solidFill>
                <a:effectLst/>
                <a:latin typeface="+mn-lt"/>
                <a:ea typeface="+mn-ea"/>
                <a:cs typeface="+mn-cs"/>
              </a:rPr>
              <a:t>Not a question: the "questioner" is offering a comment rather than asking a question. Sometimes this is done to make the questioner look smart or because they just like to comment on everything. This the rarest kind of "question," and can be dealt with by offering thanks and moving on to other questions. There is nothing to be gained by a debate because you have the floor, not the questioner.</a:t>
            </a:r>
          </a:p>
        </p:txBody>
      </p:sp>
      <p:sp>
        <p:nvSpPr>
          <p:cNvPr id="4" name="Slide Number Placeholder 3"/>
          <p:cNvSpPr>
            <a:spLocks noGrp="1"/>
          </p:cNvSpPr>
          <p:nvPr>
            <p:ph type="sldNum" sz="quarter" idx="10"/>
          </p:nvPr>
        </p:nvSpPr>
        <p:spPr/>
        <p:txBody>
          <a:bodyPr/>
          <a:lstStyle/>
          <a:p>
            <a:fld id="{E3F30581-D0D9-4B90-BA7C-18FC6A26F4F8}" type="slidenum">
              <a:rPr lang="en-US" smtClean="0"/>
              <a:t>18</a:t>
            </a:fld>
            <a:endParaRPr lang="en-US"/>
          </a:p>
        </p:txBody>
      </p:sp>
    </p:spTree>
    <p:extLst>
      <p:ext uri="{BB962C8B-B14F-4D97-AF65-F5344CB8AC3E}">
        <p14:creationId xmlns:p14="http://schemas.microsoft.com/office/powerpoint/2010/main" val="414071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fontAlgn="ctr">
              <a:buFont typeface="+mj-lt"/>
              <a:buNone/>
            </a:pPr>
            <a:r>
              <a:rPr lang="en-US" sz="1200" kern="1200" dirty="0">
                <a:solidFill>
                  <a:schemeClr val="tx1"/>
                </a:solidFill>
                <a:effectLst/>
                <a:latin typeface="+mn-lt"/>
                <a:ea typeface="+mn-ea"/>
                <a:cs typeface="+mn-cs"/>
              </a:rPr>
              <a:t>Most difficulty in answering questions comes from misunderstanding the question and answering something else. Then both you and the questioner are confused.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F30581-D0D9-4B90-BA7C-18FC6A26F4F8}" type="slidenum">
              <a:rPr lang="en-US" smtClean="0"/>
              <a:t>19</a:t>
            </a:fld>
            <a:endParaRPr lang="en-US"/>
          </a:p>
        </p:txBody>
      </p:sp>
    </p:spTree>
    <p:extLst>
      <p:ext uri="{BB962C8B-B14F-4D97-AF65-F5344CB8AC3E}">
        <p14:creationId xmlns:p14="http://schemas.microsoft.com/office/powerpoint/2010/main" val="306806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disseminate our research results</a:t>
            </a:r>
          </a:p>
          <a:p>
            <a:r>
              <a:rPr lang="en-US" dirty="0"/>
              <a:t>To teach others</a:t>
            </a:r>
          </a:p>
          <a:p>
            <a:r>
              <a:rPr lang="en-US" dirty="0"/>
              <a:t>To market</a:t>
            </a:r>
            <a:r>
              <a:rPr lang="en-US" baseline="0" dirty="0"/>
              <a:t> ourselves</a:t>
            </a:r>
          </a:p>
          <a:p>
            <a:r>
              <a:rPr lang="en-US" baseline="0" dirty="0"/>
              <a:t>(The relative emphasis on these goals changes with the context of the talk. An APS talk is different than a Colloquium is different than a Job Talk.)</a:t>
            </a:r>
            <a:endParaRPr lang="en-US" dirty="0"/>
          </a:p>
        </p:txBody>
      </p:sp>
      <p:sp>
        <p:nvSpPr>
          <p:cNvPr id="4" name="Slide Number Placeholder 3"/>
          <p:cNvSpPr>
            <a:spLocks noGrp="1"/>
          </p:cNvSpPr>
          <p:nvPr>
            <p:ph type="sldNum" sz="quarter" idx="10"/>
          </p:nvPr>
        </p:nvSpPr>
        <p:spPr/>
        <p:txBody>
          <a:bodyPr/>
          <a:lstStyle/>
          <a:p>
            <a:fld id="{E3F30581-D0D9-4B90-BA7C-18FC6A26F4F8}" type="slidenum">
              <a:rPr lang="en-US" smtClean="0"/>
              <a:t>3</a:t>
            </a:fld>
            <a:endParaRPr lang="en-US"/>
          </a:p>
        </p:txBody>
      </p:sp>
    </p:spTree>
    <p:extLst>
      <p:ext uri="{BB962C8B-B14F-4D97-AF65-F5344CB8AC3E}">
        <p14:creationId xmlns:p14="http://schemas.microsoft.com/office/powerpoint/2010/main" val="329973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Clarity: organizational,</a:t>
            </a:r>
            <a:r>
              <a:rPr lang="en-US" baseline="0" dirty="0"/>
              <a:t> visual, oral</a:t>
            </a:r>
          </a:p>
          <a:p>
            <a:r>
              <a:rPr lang="en-US" baseline="0" dirty="0"/>
              <a:t>Content: only include the necessary</a:t>
            </a:r>
          </a:p>
          <a:p>
            <a:r>
              <a:rPr lang="en-US" baseline="0" dirty="0"/>
              <a:t>Delivery: slides are a prop to your speech</a:t>
            </a:r>
          </a:p>
          <a:p>
            <a:endParaRPr lang="en-US" baseline="0" dirty="0"/>
          </a:p>
          <a:p>
            <a:r>
              <a:rPr lang="en-US" baseline="0" dirty="0"/>
              <a:t>Here are some rules to follow at the beginning.</a:t>
            </a:r>
          </a:p>
          <a:p>
            <a:r>
              <a:rPr lang="en-US" baseline="0" dirty="0"/>
              <a:t>Experts will sometimes break these rules for effect. (If everyone gave the same structure all of the time, it would </a:t>
            </a:r>
            <a:r>
              <a:rPr lang="en-US" baseline="0"/>
              <a:t>get boring.)</a:t>
            </a:r>
            <a:endParaRPr lang="en-US" baseline="0" dirty="0"/>
          </a:p>
        </p:txBody>
      </p:sp>
      <p:sp>
        <p:nvSpPr>
          <p:cNvPr id="4" name="Slide Number Placeholder 3"/>
          <p:cNvSpPr>
            <a:spLocks noGrp="1"/>
          </p:cNvSpPr>
          <p:nvPr>
            <p:ph type="sldNum" sz="quarter" idx="10"/>
          </p:nvPr>
        </p:nvSpPr>
        <p:spPr/>
        <p:txBody>
          <a:bodyPr/>
          <a:lstStyle/>
          <a:p>
            <a:fld id="{E3F30581-D0D9-4B90-BA7C-18FC6A26F4F8}" type="slidenum">
              <a:rPr lang="en-US" smtClean="0"/>
              <a:t>4</a:t>
            </a:fld>
            <a:endParaRPr lang="en-US"/>
          </a:p>
        </p:txBody>
      </p:sp>
    </p:spTree>
    <p:extLst>
      <p:ext uri="{BB962C8B-B14F-4D97-AF65-F5344CB8AC3E}">
        <p14:creationId xmlns:p14="http://schemas.microsoft.com/office/powerpoint/2010/main" val="2005498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overestimate</a:t>
            </a:r>
            <a:r>
              <a:rPr lang="en-US" baseline="0" dirty="0"/>
              <a:t> your audience’s knowledge</a:t>
            </a:r>
          </a:p>
          <a:p>
            <a:r>
              <a:rPr lang="en-US" baseline="0" dirty="0"/>
              <a:t>If they don’t understand, no one will remember it or ask any questions.</a:t>
            </a:r>
            <a:endParaRPr lang="en-US" dirty="0"/>
          </a:p>
        </p:txBody>
      </p:sp>
      <p:sp>
        <p:nvSpPr>
          <p:cNvPr id="4" name="Slide Number Placeholder 3"/>
          <p:cNvSpPr>
            <a:spLocks noGrp="1"/>
          </p:cNvSpPr>
          <p:nvPr>
            <p:ph type="sldNum" sz="quarter" idx="10"/>
          </p:nvPr>
        </p:nvSpPr>
        <p:spPr/>
        <p:txBody>
          <a:bodyPr/>
          <a:lstStyle/>
          <a:p>
            <a:fld id="{E3F30581-D0D9-4B90-BA7C-18FC6A26F4F8}" type="slidenum">
              <a:rPr lang="en-US" smtClean="0"/>
              <a:t>5</a:t>
            </a:fld>
            <a:endParaRPr lang="en-US"/>
          </a:p>
        </p:txBody>
      </p:sp>
    </p:spTree>
    <p:extLst>
      <p:ext uri="{BB962C8B-B14F-4D97-AF65-F5344CB8AC3E}">
        <p14:creationId xmlns:p14="http://schemas.microsoft.com/office/powerpoint/2010/main" val="422894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 Motivation: Why should the audience listen to you? </a:t>
            </a:r>
            <a:r>
              <a:rPr lang="en-US" dirty="0"/>
              <a:t>Establish the context of your</a:t>
            </a:r>
            <a:r>
              <a:rPr lang="en-US" baseline="0" dirty="0"/>
              <a:t> research question.</a:t>
            </a:r>
          </a:p>
          <a:p>
            <a:r>
              <a:rPr lang="en-US" dirty="0"/>
              <a:t>2) Spoil</a:t>
            </a:r>
            <a:r>
              <a:rPr lang="en-US" baseline="0" dirty="0"/>
              <a:t> the punchline: Give the final results right away. (It’s possible they won’t listen to anything else. Make sure you go ahead and get out your most important point!)</a:t>
            </a:r>
          </a:p>
          <a:p>
            <a:r>
              <a:rPr lang="en-US" baseline="0" dirty="0"/>
              <a:t>3) Background: Cover only that necessary to understand your novel results.</a:t>
            </a:r>
          </a:p>
          <a:p>
            <a:r>
              <a:rPr lang="en-US" baseline="0" dirty="0"/>
              <a:t>4) Data and Analysis: Show your data and describe how/why the conclusions were made.</a:t>
            </a:r>
          </a:p>
          <a:p>
            <a:r>
              <a:rPr lang="en-US" baseline="0" dirty="0"/>
              <a:t>5) Conclusion(s): Tell ‘</a:t>
            </a:r>
            <a:r>
              <a:rPr lang="en-US" baseline="0" dirty="0" err="1"/>
              <a:t>em</a:t>
            </a:r>
            <a:r>
              <a:rPr lang="en-US" baseline="0" dirty="0"/>
              <a:t> what you told ‘</a:t>
            </a:r>
            <a:r>
              <a:rPr lang="en-US" baseline="0" dirty="0" err="1"/>
              <a:t>em</a:t>
            </a:r>
            <a:r>
              <a:rPr lang="en-US" baseline="0" dirty="0"/>
              <a:t>.</a:t>
            </a:r>
            <a:endParaRPr lang="en-US" dirty="0"/>
          </a:p>
        </p:txBody>
      </p:sp>
      <p:sp>
        <p:nvSpPr>
          <p:cNvPr id="4" name="Slide Number Placeholder 3"/>
          <p:cNvSpPr>
            <a:spLocks noGrp="1"/>
          </p:cNvSpPr>
          <p:nvPr>
            <p:ph type="sldNum" sz="quarter" idx="10"/>
          </p:nvPr>
        </p:nvSpPr>
        <p:spPr/>
        <p:txBody>
          <a:bodyPr/>
          <a:lstStyle/>
          <a:p>
            <a:fld id="{E3F30581-D0D9-4B90-BA7C-18FC6A26F4F8}" type="slidenum">
              <a:rPr lang="en-US" smtClean="0"/>
              <a:t>6</a:t>
            </a:fld>
            <a:endParaRPr lang="en-US"/>
          </a:p>
        </p:txBody>
      </p:sp>
    </p:spTree>
    <p:extLst>
      <p:ext uri="{BB962C8B-B14F-4D97-AF65-F5344CB8AC3E}">
        <p14:creationId xmlns:p14="http://schemas.microsoft.com/office/powerpoint/2010/main" val="258317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Purpose of Slides -&gt; Slides add what speech cannot</a:t>
            </a:r>
          </a:p>
        </p:txBody>
      </p:sp>
      <p:sp>
        <p:nvSpPr>
          <p:cNvPr id="4" name="Slide Number Placeholder 3"/>
          <p:cNvSpPr>
            <a:spLocks noGrp="1"/>
          </p:cNvSpPr>
          <p:nvPr>
            <p:ph type="sldNum" sz="quarter" idx="10"/>
          </p:nvPr>
        </p:nvSpPr>
        <p:spPr/>
        <p:txBody>
          <a:bodyPr/>
          <a:lstStyle/>
          <a:p>
            <a:fld id="{E3F30581-D0D9-4B90-BA7C-18FC6A26F4F8}" type="slidenum">
              <a:rPr lang="en-US" smtClean="0"/>
              <a:t>7</a:t>
            </a:fld>
            <a:endParaRPr lang="en-US"/>
          </a:p>
        </p:txBody>
      </p:sp>
    </p:spTree>
    <p:extLst>
      <p:ext uri="{BB962C8B-B14F-4D97-AF65-F5344CB8AC3E}">
        <p14:creationId xmlns:p14="http://schemas.microsoft.com/office/powerpoint/2010/main" val="258643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the WVU template</a:t>
            </a:r>
            <a:r>
              <a:rPr lang="en-US" baseline="0" dirty="0"/>
              <a:t> at https://brand.wvu.edu/</a:t>
            </a:r>
          </a:p>
          <a:p>
            <a:r>
              <a:rPr lang="en-US" baseline="0" dirty="0"/>
              <a:t>Modify the Template: View -&gt; Master Views -&gt; Slide Master -&gt; Scroll up to 1</a:t>
            </a:r>
            <a:r>
              <a:rPr lang="en-US" baseline="30000" dirty="0"/>
              <a:t>st</a:t>
            </a:r>
            <a:r>
              <a:rPr lang="en-US" baseline="0" dirty="0"/>
              <a:t> slide to modify</a:t>
            </a:r>
          </a:p>
          <a:p>
            <a:endParaRPr lang="en-US" dirty="0"/>
          </a:p>
          <a:p>
            <a:r>
              <a:rPr lang="en-US" dirty="0"/>
              <a:t>Large fonts: nothing</a:t>
            </a:r>
            <a:r>
              <a:rPr lang="en-US" baseline="0" dirty="0"/>
              <a:t> smaller than 16 point.</a:t>
            </a:r>
          </a:p>
          <a:p>
            <a:r>
              <a:rPr lang="en-US" baseline="0" dirty="0"/>
              <a:t>Contrasting colors: black on white, white on black; never yellow or other light colored text on white; never blue or other dark colored text on black.</a:t>
            </a:r>
          </a:p>
          <a:p>
            <a:endParaRPr lang="en-US" baseline="0" dirty="0"/>
          </a:p>
          <a:p>
            <a:r>
              <a:rPr lang="en-US" baseline="0" dirty="0"/>
              <a:t>Use the “snap to grid” feature (View -&gt; Show -&gt; the little box/arrow thing in the lower left of that panel)</a:t>
            </a:r>
          </a:p>
          <a:p>
            <a:endParaRPr lang="en-US" baseline="0" dirty="0"/>
          </a:p>
          <a:p>
            <a:r>
              <a:rPr lang="en-US" baseline="0" dirty="0"/>
              <a:t>Animate slide components. Controls what you audience sees. If they see too much at once, they will stop listening to you.</a:t>
            </a:r>
            <a:endParaRPr lang="en-US" dirty="0"/>
          </a:p>
        </p:txBody>
      </p:sp>
      <p:sp>
        <p:nvSpPr>
          <p:cNvPr id="4" name="Slide Number Placeholder 3"/>
          <p:cNvSpPr>
            <a:spLocks noGrp="1"/>
          </p:cNvSpPr>
          <p:nvPr>
            <p:ph type="sldNum" sz="quarter" idx="10"/>
          </p:nvPr>
        </p:nvSpPr>
        <p:spPr/>
        <p:txBody>
          <a:bodyPr/>
          <a:lstStyle/>
          <a:p>
            <a:fld id="{E3F30581-D0D9-4B90-BA7C-18FC6A26F4F8}" type="slidenum">
              <a:rPr lang="en-US" smtClean="0"/>
              <a:t>9</a:t>
            </a:fld>
            <a:endParaRPr lang="en-US"/>
          </a:p>
        </p:txBody>
      </p:sp>
    </p:spTree>
    <p:extLst>
      <p:ext uri="{BB962C8B-B14F-4D97-AF65-F5344CB8AC3E}">
        <p14:creationId xmlns:p14="http://schemas.microsoft.com/office/powerpoint/2010/main" val="1854985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03E4B9C6-59B1-3371-E4C6-FC0CE0F5975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a:extLst>
              <a:ext uri="{FF2B5EF4-FFF2-40B4-BE49-F238E27FC236}">
                <a16:creationId xmlns:a16="http://schemas.microsoft.com/office/drawing/2014/main" id="{852A85FB-3817-449C-66FD-1BCE1826D8F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Let’s start out with the temperature dependence we’d expect from a pure AFM. It is well known that the contrast goes as the square of the magnetic moment and is zero above the Neel temperature. If instead our signal was only from polarization, since the polarization does not change much over this temperature range, as observed by the Bi displacement [diffraction/absorption synchrotron scattering, Tong], we expect very little change with temperature. What do we see?</a:t>
            </a:r>
          </a:p>
          <a:p>
            <a:endParaRPr lang="en-US" altLang="en-US" sz="800"/>
          </a:p>
          <a:p>
            <a:r>
              <a:rPr lang="en-US" altLang="en-US"/>
              <a:t>Well, kind of both. Here are the results of nearly a year’s worth of data. We plot the contrast for </a:t>
            </a:r>
            <a:r>
              <a:rPr lang="en-US" altLang="en-US" b="1"/>
              <a:t>five</a:t>
            </a:r>
            <a:r>
              <a:rPr lang="en-US" altLang="en-US"/>
              <a:t> similar BFO samples to show reproducibility. There is a strong temperature dependence up until the Neel temperature, but then it mostly flattens out at nearly half of the room temperature value. So, the temperature dependence reveals that our linear dichroism comes </a:t>
            </a:r>
            <a:r>
              <a:rPr lang="en-US" altLang="en-US" b="1"/>
              <a:t>not only</a:t>
            </a:r>
            <a:r>
              <a:rPr lang="en-US" altLang="en-US"/>
              <a:t> from magnetic contrast. But, we also see a </a:t>
            </a:r>
            <a:r>
              <a:rPr lang="en-US" altLang="en-US" b="1"/>
              <a:t>ferroelectric</a:t>
            </a:r>
            <a:r>
              <a:rPr lang="en-US" altLang="en-US"/>
              <a:t> contribution, which on its own is a exciting result. And, we can use temperature dependence to </a:t>
            </a:r>
            <a:r>
              <a:rPr lang="en-US" altLang="en-US" b="1"/>
              <a:t>decouple</a:t>
            </a:r>
            <a:r>
              <a:rPr lang="en-US" altLang="en-US"/>
              <a:t> the two effects. And since the temperature dependence is the same with and without poling and we go the match that we saw in the last slide, we can determine that the AFMism is coupled to the ferroelectricity and is controlled by an electric field.</a:t>
            </a:r>
          </a:p>
          <a:p>
            <a:endParaRPr lang="en-US" altLang="en-US"/>
          </a:p>
          <a:p>
            <a:r>
              <a:rPr lang="en-US" altLang="en-US"/>
              <a:t>That’s great. Now we only have two unknowns in our formula. At this point, we can take the data and compare to models, varying both the sign and the magnetic behavior. </a:t>
            </a:r>
          </a:p>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03E4B9C6-59B1-3371-E4C6-FC0CE0F5975C}"/>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a:extLst>
              <a:ext uri="{FF2B5EF4-FFF2-40B4-BE49-F238E27FC236}">
                <a16:creationId xmlns:a16="http://schemas.microsoft.com/office/drawing/2014/main" id="{852A85FB-3817-449C-66FD-1BCE1826D8F5}"/>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Let’s start out with the temperature dependence we’d expect from a pure AFM. It is well known that the contrast goes as the square of the magnetic moment and is zero above the Neel temperature. If instead our signal was only from polarization, since the polarization does not change much over this temperature range, as observed by the Bi displacement [diffraction/absorption synchrotron scattering, Tong], we expect very little change with temperature. What do we see?</a:t>
            </a:r>
          </a:p>
          <a:p>
            <a:endParaRPr lang="en-US" altLang="en-US" sz="800"/>
          </a:p>
          <a:p>
            <a:r>
              <a:rPr lang="en-US" altLang="en-US"/>
              <a:t>Well, kind of both. Here are the results of nearly a year’s worth of data. We plot the contrast for </a:t>
            </a:r>
            <a:r>
              <a:rPr lang="en-US" altLang="en-US" b="1"/>
              <a:t>five</a:t>
            </a:r>
            <a:r>
              <a:rPr lang="en-US" altLang="en-US"/>
              <a:t> similar BFO samples to show reproducibility. There is a strong temperature dependence up until the Neel temperature, but then it mostly flattens out at nearly half of the room temperature value. So, the temperature dependence reveals that our linear dichroism comes </a:t>
            </a:r>
            <a:r>
              <a:rPr lang="en-US" altLang="en-US" b="1"/>
              <a:t>not only</a:t>
            </a:r>
            <a:r>
              <a:rPr lang="en-US" altLang="en-US"/>
              <a:t> from magnetic contrast. But, we also see a </a:t>
            </a:r>
            <a:r>
              <a:rPr lang="en-US" altLang="en-US" b="1"/>
              <a:t>ferroelectric</a:t>
            </a:r>
            <a:r>
              <a:rPr lang="en-US" altLang="en-US"/>
              <a:t> contribution, which on its own is a exciting result. And, we can use temperature dependence to </a:t>
            </a:r>
            <a:r>
              <a:rPr lang="en-US" altLang="en-US" b="1"/>
              <a:t>decouple</a:t>
            </a:r>
            <a:r>
              <a:rPr lang="en-US" altLang="en-US"/>
              <a:t> the two effects. And since the temperature dependence is the same with and without poling and we go the match that we saw in the last slide, we can determine that the AFMism is coupled to the ferroelectricity and is controlled by an electric field.</a:t>
            </a:r>
          </a:p>
          <a:p>
            <a:endParaRPr lang="en-US" altLang="en-US"/>
          </a:p>
          <a:p>
            <a:r>
              <a:rPr lang="en-US" altLang="en-US"/>
              <a:t>That’s great. Now we only have two unknowns in our formula. At this point, we can take the data and compare to models, varying both the sign and the magnetic behavior. </a:t>
            </a:r>
          </a:p>
          <a:p>
            <a:endParaRPr lang="en-US" altLang="en-US"/>
          </a:p>
        </p:txBody>
      </p:sp>
    </p:spTree>
    <p:extLst>
      <p:ext uri="{BB962C8B-B14F-4D97-AF65-F5344CB8AC3E}">
        <p14:creationId xmlns:p14="http://schemas.microsoft.com/office/powerpoint/2010/main" val="145406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none"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5"/>
          <p:cNvSpPr txBox="1">
            <a:spLocks/>
          </p:cNvSpPr>
          <p:nvPr/>
        </p:nvSpPr>
        <p:spPr>
          <a:xfrm>
            <a:off x="5334000" y="6248400"/>
            <a:ext cx="3581400" cy="3810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lumMod val="50000"/>
                    <a:alpha val="85000"/>
                  </a:schemeClr>
                </a:solidFill>
                <a:effectLst/>
                <a:uLnTx/>
                <a:uFillTx/>
                <a:latin typeface="+mj-lt"/>
                <a:ea typeface="+mn-ea"/>
                <a:cs typeface="Times New Roman (Body)"/>
              </a:rPr>
              <a:t>WEST VIRGINIA UNIVERSITY</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accent1">
                    <a:lumMod val="50000"/>
                    <a:alpha val="85000"/>
                  </a:schemeClr>
                </a:solidFill>
                <a:effectLst/>
                <a:uLnTx/>
                <a:uFillTx/>
                <a:latin typeface="+mj-lt"/>
                <a:ea typeface="+mn-ea"/>
                <a:cs typeface="Times New Roman (Body)"/>
              </a:rPr>
              <a:t>DEPARTMENT OF PHYSICS AND ASTRONOMY</a:t>
            </a:r>
          </a:p>
        </p:txBody>
      </p:sp>
      <p:sp>
        <p:nvSpPr>
          <p:cNvPr id="4" name="Rectangle 3"/>
          <p:cNvSpPr/>
          <p:nvPr userDrawn="1"/>
        </p:nvSpPr>
        <p:spPr>
          <a:xfrm>
            <a:off x="808310" y="6270970"/>
            <a:ext cx="3994120" cy="307777"/>
          </a:xfrm>
          <a:prstGeom prst="rect">
            <a:avLst/>
          </a:prstGeom>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accent1">
                    <a:lumMod val="50000"/>
                  </a:schemeClr>
                </a:solidFill>
              </a:rPr>
              <a:t>Edward</a:t>
            </a:r>
            <a:r>
              <a:rPr lang="en-US" sz="1400" baseline="0" dirty="0">
                <a:solidFill>
                  <a:schemeClr val="accent1">
                    <a:lumMod val="50000"/>
                  </a:schemeClr>
                </a:solidFill>
              </a:rPr>
              <a:t> B. Flagg, Ph.D.</a:t>
            </a:r>
            <a:endParaRPr lang="en-US" sz="1400" dirty="0">
              <a:solidFill>
                <a:schemeClr val="accent1">
                  <a:lumMod val="50000"/>
                </a:scheme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hf sldNum="0" hdr="0" ftr="0" dt="0"/>
  <p:txStyles>
    <p:titleStyle>
      <a:lvl1pPr algn="l" defTabSz="457200" rtl="0" eaLnBrk="1" latinLnBrk="0" hangingPunct="1">
        <a:spcBef>
          <a:spcPct val="0"/>
        </a:spcBef>
        <a:buNone/>
        <a:defRPr sz="4400" u="none" kern="1200" cap="none" baseline="0">
          <a:solidFill>
            <a:srgbClr val="25406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rgbClr val="254061"/>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rgbClr val="254061"/>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rgbClr val="254061"/>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rgbClr val="25406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0.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brand.wvu.edu/"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3F847-FE59-F561-785C-4510ED3B571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5B7538A-CC6D-89F1-8A5C-573EC7FB4180}"/>
              </a:ext>
            </a:extLst>
          </p:cNvPr>
          <p:cNvPicPr>
            <a:picLocks noChangeAspect="1"/>
          </p:cNvPicPr>
          <p:nvPr/>
        </p:nvPicPr>
        <p:blipFill>
          <a:blip r:embed="rId2"/>
          <a:stretch>
            <a:fillRect/>
          </a:stretch>
        </p:blipFill>
        <p:spPr>
          <a:xfrm>
            <a:off x="-12762" y="0"/>
            <a:ext cx="9156762" cy="6902135"/>
          </a:xfrm>
          <a:prstGeom prst="rect">
            <a:avLst/>
          </a:prstGeom>
        </p:spPr>
      </p:pic>
    </p:spTree>
    <p:extLst>
      <p:ext uri="{BB962C8B-B14F-4D97-AF65-F5344CB8AC3E}">
        <p14:creationId xmlns:p14="http://schemas.microsoft.com/office/powerpoint/2010/main" val="306088942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9DE91D-0C5C-CEF0-482E-39133F01F05C}"/>
              </a:ext>
            </a:extLst>
          </p:cNvPr>
          <p:cNvSpPr/>
          <p:nvPr/>
        </p:nvSpPr>
        <p:spPr>
          <a:xfrm>
            <a:off x="-1457585" y="510220"/>
            <a:ext cx="12596840" cy="638588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3299" name="Object 3">
            <a:extLst>
              <a:ext uri="{FF2B5EF4-FFF2-40B4-BE49-F238E27FC236}">
                <a16:creationId xmlns:a16="http://schemas.microsoft.com/office/drawing/2014/main" id="{3F39FDD5-9E04-7DF9-88BB-A9CF14653796}"/>
              </a:ext>
            </a:extLst>
          </p:cNvPr>
          <p:cNvGraphicFramePr>
            <a:graphicFrameLocks noChangeAspect="1"/>
          </p:cNvGraphicFramePr>
          <p:nvPr/>
        </p:nvGraphicFramePr>
        <p:xfrm>
          <a:off x="863600" y="392113"/>
          <a:ext cx="7173913" cy="6188075"/>
        </p:xfrm>
        <a:graphic>
          <a:graphicData uri="http://schemas.openxmlformats.org/presentationml/2006/ole">
            <mc:AlternateContent xmlns:mc="http://schemas.openxmlformats.org/markup-compatibility/2006">
              <mc:Choice xmlns:v="urn:schemas-microsoft-com:vml" Requires="v">
                <p:oleObj name="Graph" r:id="rId3" imgW="3693600" imgH="3130560" progId="Origin50.Graph">
                  <p:embed/>
                </p:oleObj>
              </mc:Choice>
              <mc:Fallback>
                <p:oleObj name="Graph" r:id="rId3" imgW="3693600" imgH="3130560" progId="Origin50.Graph">
                  <p:embed/>
                  <p:pic>
                    <p:nvPicPr>
                      <p:cNvPr id="183299" name="Object 3">
                        <a:extLst>
                          <a:ext uri="{FF2B5EF4-FFF2-40B4-BE49-F238E27FC236}">
                            <a16:creationId xmlns:a16="http://schemas.microsoft.com/office/drawing/2014/main" id="{3F39FDD5-9E04-7DF9-88BB-A9CF14653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51" t="6584" r="7538" b="6584"/>
                      <a:stretch>
                        <a:fillRect/>
                      </a:stretch>
                    </p:blipFill>
                    <p:spPr bwMode="auto">
                      <a:xfrm>
                        <a:off x="863600" y="392113"/>
                        <a:ext cx="7173913"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0" name="Object 4">
            <a:extLst>
              <a:ext uri="{FF2B5EF4-FFF2-40B4-BE49-F238E27FC236}">
                <a16:creationId xmlns:a16="http://schemas.microsoft.com/office/drawing/2014/main" id="{B4D1371D-13D7-DC10-7114-D24A73D49EE5}"/>
              </a:ext>
            </a:extLst>
          </p:cNvPr>
          <p:cNvGraphicFramePr>
            <a:graphicFrameLocks noChangeAspect="1"/>
          </p:cNvGraphicFramePr>
          <p:nvPr/>
        </p:nvGraphicFramePr>
        <p:xfrm>
          <a:off x="863600" y="392113"/>
          <a:ext cx="7173913" cy="6188075"/>
        </p:xfrm>
        <a:graphic>
          <a:graphicData uri="http://schemas.openxmlformats.org/presentationml/2006/ole">
            <mc:AlternateContent xmlns:mc="http://schemas.openxmlformats.org/markup-compatibility/2006">
              <mc:Choice xmlns:v="urn:schemas-microsoft-com:vml" Requires="v">
                <p:oleObj name="Graph" r:id="rId5" imgW="3693600" imgH="3130560" progId="Origin50.Graph">
                  <p:embed/>
                </p:oleObj>
              </mc:Choice>
              <mc:Fallback>
                <p:oleObj name="Graph" r:id="rId5" imgW="3693600" imgH="3130560" progId="Origin50.Graph">
                  <p:embed/>
                  <p:pic>
                    <p:nvPicPr>
                      <p:cNvPr id="183300" name="Object 4">
                        <a:extLst>
                          <a:ext uri="{FF2B5EF4-FFF2-40B4-BE49-F238E27FC236}">
                            <a16:creationId xmlns:a16="http://schemas.microsoft.com/office/drawing/2014/main" id="{B4D1371D-13D7-DC10-7114-D24A73D49E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051" t="6584" r="7538" b="6584"/>
                      <a:stretch>
                        <a:fillRect/>
                      </a:stretch>
                    </p:blipFill>
                    <p:spPr bwMode="auto">
                      <a:xfrm>
                        <a:off x="863600" y="392113"/>
                        <a:ext cx="7173913"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04" name="Line 8">
            <a:extLst>
              <a:ext uri="{FF2B5EF4-FFF2-40B4-BE49-F238E27FC236}">
                <a16:creationId xmlns:a16="http://schemas.microsoft.com/office/drawing/2014/main" id="{336668C3-4F81-7E29-EF71-AFDB613D6E0F}"/>
              </a:ext>
            </a:extLst>
          </p:cNvPr>
          <p:cNvSpPr>
            <a:spLocks noChangeShapeType="1"/>
          </p:cNvSpPr>
          <p:nvPr/>
        </p:nvSpPr>
        <p:spPr bwMode="auto">
          <a:xfrm>
            <a:off x="5380038" y="4371975"/>
            <a:ext cx="1587" cy="1176338"/>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5" name="Line 9">
            <a:extLst>
              <a:ext uri="{FF2B5EF4-FFF2-40B4-BE49-F238E27FC236}">
                <a16:creationId xmlns:a16="http://schemas.microsoft.com/office/drawing/2014/main" id="{C622F4BE-499C-28A6-8F12-76798D8051C5}"/>
              </a:ext>
            </a:extLst>
          </p:cNvPr>
          <p:cNvSpPr>
            <a:spLocks noChangeShapeType="1"/>
          </p:cNvSpPr>
          <p:nvPr/>
        </p:nvSpPr>
        <p:spPr bwMode="auto">
          <a:xfrm>
            <a:off x="3743325" y="1225550"/>
            <a:ext cx="1500188" cy="2257425"/>
          </a:xfrm>
          <a:prstGeom prst="line">
            <a:avLst/>
          </a:prstGeom>
          <a:noFill/>
          <a:ln w="444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08" name="Text Box 12">
            <a:extLst>
              <a:ext uri="{FF2B5EF4-FFF2-40B4-BE49-F238E27FC236}">
                <a16:creationId xmlns:a16="http://schemas.microsoft.com/office/drawing/2014/main" id="{8D8E2F91-29A9-DC25-B66A-71BA62E095F6}"/>
              </a:ext>
            </a:extLst>
          </p:cNvPr>
          <p:cNvSpPr txBox="1">
            <a:spLocks noChangeArrowheads="1"/>
          </p:cNvSpPr>
          <p:nvPr/>
        </p:nvSpPr>
        <p:spPr bwMode="auto">
          <a:xfrm>
            <a:off x="4702175" y="6583363"/>
            <a:ext cx="4441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a:t>T. Zhao, M. Barry et al., </a:t>
            </a:r>
            <a:r>
              <a:rPr lang="en-US" altLang="en-US" sz="1200" i="1"/>
              <a:t>Nat Mat</a:t>
            </a:r>
            <a:r>
              <a:rPr lang="en-US" altLang="en-US" sz="1200"/>
              <a:t> </a:t>
            </a:r>
            <a:r>
              <a:rPr lang="en-US" altLang="en-US" sz="1200" b="1"/>
              <a:t>5</a:t>
            </a:r>
            <a:r>
              <a:rPr lang="en-US" altLang="en-US" sz="1200"/>
              <a:t>, 823 (2006)</a:t>
            </a:r>
          </a:p>
        </p:txBody>
      </p:sp>
      <p:sp>
        <p:nvSpPr>
          <p:cNvPr id="183310" name="Rectangle 14">
            <a:extLst>
              <a:ext uri="{FF2B5EF4-FFF2-40B4-BE49-F238E27FC236}">
                <a16:creationId xmlns:a16="http://schemas.microsoft.com/office/drawing/2014/main" id="{963A57D2-59EA-3C4A-4394-FADA43AD2A00}"/>
              </a:ext>
            </a:extLst>
          </p:cNvPr>
          <p:cNvSpPr>
            <a:spLocks noChangeArrowheads="1"/>
          </p:cNvSpPr>
          <p:nvPr/>
        </p:nvSpPr>
        <p:spPr bwMode="auto">
          <a:xfrm>
            <a:off x="2133600" y="4267200"/>
            <a:ext cx="2438400" cy="838200"/>
          </a:xfrm>
          <a:prstGeom prst="rect">
            <a:avLst/>
          </a:prstGeom>
          <a:solidFill>
            <a:schemeClr val="bg1"/>
          </a:solidFill>
          <a:ln>
            <a:noFill/>
          </a:ln>
          <a:effectLst/>
          <a:extLs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298" name="Text Box 2">
            <a:extLst>
              <a:ext uri="{FF2B5EF4-FFF2-40B4-BE49-F238E27FC236}">
                <a16:creationId xmlns:a16="http://schemas.microsoft.com/office/drawing/2014/main" id="{9223F2E7-AF48-A0CB-3D34-EA6911241A70}"/>
              </a:ext>
            </a:extLst>
          </p:cNvPr>
          <p:cNvSpPr txBox="1">
            <a:spLocks noChangeArrowheads="1"/>
          </p:cNvSpPr>
          <p:nvPr/>
        </p:nvSpPr>
        <p:spPr bwMode="auto">
          <a:xfrm>
            <a:off x="6119813" y="3087688"/>
            <a:ext cx="20177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a:t>Ferroelectric Contribution</a:t>
            </a:r>
          </a:p>
        </p:txBody>
      </p:sp>
      <p:sp>
        <p:nvSpPr>
          <p:cNvPr id="183309" name="Rectangle 13">
            <a:extLst>
              <a:ext uri="{FF2B5EF4-FFF2-40B4-BE49-F238E27FC236}">
                <a16:creationId xmlns:a16="http://schemas.microsoft.com/office/drawing/2014/main" id="{C7D4AE1C-8D52-3D89-72DD-DEBFAD3010A7}"/>
              </a:ext>
            </a:extLst>
          </p:cNvPr>
          <p:cNvSpPr>
            <a:spLocks noChangeArrowheads="1"/>
          </p:cNvSpPr>
          <p:nvPr/>
        </p:nvSpPr>
        <p:spPr bwMode="auto">
          <a:xfrm>
            <a:off x="2166938" y="2768600"/>
            <a:ext cx="1600200" cy="1524000"/>
          </a:xfrm>
          <a:prstGeom prst="rect">
            <a:avLst/>
          </a:prstGeom>
          <a:solidFill>
            <a:schemeClr val="bg1"/>
          </a:solidFill>
          <a:ln>
            <a:noFill/>
          </a:ln>
          <a:effectLst/>
          <a:extLs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2" name="Line 6">
            <a:extLst>
              <a:ext uri="{FF2B5EF4-FFF2-40B4-BE49-F238E27FC236}">
                <a16:creationId xmlns:a16="http://schemas.microsoft.com/office/drawing/2014/main" id="{A5B30A97-3C6C-CEBE-5B48-15398F8CA117}"/>
              </a:ext>
            </a:extLst>
          </p:cNvPr>
          <p:cNvSpPr>
            <a:spLocks noChangeShapeType="1"/>
          </p:cNvSpPr>
          <p:nvPr/>
        </p:nvSpPr>
        <p:spPr bwMode="auto">
          <a:xfrm>
            <a:off x="2051050" y="3073400"/>
            <a:ext cx="5746750" cy="7635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06" name="Line 10">
            <a:extLst>
              <a:ext uri="{FF2B5EF4-FFF2-40B4-BE49-F238E27FC236}">
                <a16:creationId xmlns:a16="http://schemas.microsoft.com/office/drawing/2014/main" id="{254B0EC5-B187-96DB-58A9-DDF9D179D615}"/>
              </a:ext>
            </a:extLst>
          </p:cNvPr>
          <p:cNvSpPr>
            <a:spLocks noChangeShapeType="1"/>
          </p:cNvSpPr>
          <p:nvPr/>
        </p:nvSpPr>
        <p:spPr bwMode="auto">
          <a:xfrm>
            <a:off x="5418138" y="3538538"/>
            <a:ext cx="801687" cy="119062"/>
          </a:xfrm>
          <a:prstGeom prst="line">
            <a:avLst/>
          </a:prstGeom>
          <a:noFill/>
          <a:ln w="444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3313" name="Object 17">
            <a:extLst>
              <a:ext uri="{FF2B5EF4-FFF2-40B4-BE49-F238E27FC236}">
                <a16:creationId xmlns:a16="http://schemas.microsoft.com/office/drawing/2014/main" id="{5FC3AE32-DF5E-CD13-55D0-17AF94E9829A}"/>
              </a:ext>
            </a:extLst>
          </p:cNvPr>
          <p:cNvGraphicFramePr>
            <a:graphicFrameLocks/>
          </p:cNvGraphicFramePr>
          <p:nvPr/>
        </p:nvGraphicFramePr>
        <p:xfrm>
          <a:off x="561975" y="23813"/>
          <a:ext cx="8483600" cy="6770687"/>
        </p:xfrm>
        <a:graphic>
          <a:graphicData uri="http://schemas.openxmlformats.org/presentationml/2006/ole">
            <mc:AlternateContent xmlns:mc="http://schemas.openxmlformats.org/markup-compatibility/2006">
              <mc:Choice xmlns:v="urn:schemas-microsoft-com:vml" Requires="v">
                <p:oleObj name="Graph" r:id="rId7" imgW="3876480" imgH="2986560" progId="Origin50.Graph">
                  <p:embed/>
                </p:oleObj>
              </mc:Choice>
              <mc:Fallback>
                <p:oleObj name="Graph" r:id="rId7" imgW="3876480" imgH="2986560" progId="Origin50.Graph">
                  <p:embed/>
                  <p:pic>
                    <p:nvPicPr>
                      <p:cNvPr id="183313" name="Object 17">
                        <a:extLst>
                          <a:ext uri="{FF2B5EF4-FFF2-40B4-BE49-F238E27FC236}">
                            <a16:creationId xmlns:a16="http://schemas.microsoft.com/office/drawing/2014/main" id="{5FC3AE32-DF5E-CD13-55D0-17AF94E9829A}"/>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975" y="23813"/>
                        <a:ext cx="8483600" cy="677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03" name="Text Box 7">
            <a:extLst>
              <a:ext uri="{FF2B5EF4-FFF2-40B4-BE49-F238E27FC236}">
                <a16:creationId xmlns:a16="http://schemas.microsoft.com/office/drawing/2014/main" id="{C4B1B017-8616-6664-ED84-75DCE0D3537A}"/>
              </a:ext>
            </a:extLst>
          </p:cNvPr>
          <p:cNvSpPr txBox="1">
            <a:spLocks noChangeArrowheads="1"/>
          </p:cNvSpPr>
          <p:nvPr/>
        </p:nvSpPr>
        <p:spPr bwMode="auto">
          <a:xfrm>
            <a:off x="0" y="76200"/>
            <a:ext cx="91440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pPr>
            <a:r>
              <a:rPr lang="en-US" altLang="en-US" sz="3600" b="1" dirty="0">
                <a:solidFill>
                  <a:srgbClr val="0000B0"/>
                </a:solidFill>
                <a:latin typeface="Times" panose="02020603050405020304" pitchFamily="18" charset="0"/>
              </a:rPr>
              <a:t>Example: Temperature Dependent Dichroism</a:t>
            </a:r>
          </a:p>
        </p:txBody>
      </p:sp>
      <p:sp>
        <p:nvSpPr>
          <p:cNvPr id="183307" name="Text Box 11">
            <a:extLst>
              <a:ext uri="{FF2B5EF4-FFF2-40B4-BE49-F238E27FC236}">
                <a16:creationId xmlns:a16="http://schemas.microsoft.com/office/drawing/2014/main" id="{5C7FD4FD-4245-C8E4-06C6-A299C9FABC39}"/>
              </a:ext>
            </a:extLst>
          </p:cNvPr>
          <p:cNvSpPr txBox="1">
            <a:spLocks noChangeArrowheads="1"/>
          </p:cNvSpPr>
          <p:nvPr/>
        </p:nvSpPr>
        <p:spPr bwMode="auto">
          <a:xfrm>
            <a:off x="1908175" y="863600"/>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3" name="TextBox 2">
            <a:extLst>
              <a:ext uri="{FF2B5EF4-FFF2-40B4-BE49-F238E27FC236}">
                <a16:creationId xmlns:a16="http://schemas.microsoft.com/office/drawing/2014/main" id="{9048CB65-37D7-9E73-DEAA-543C279131C9}"/>
              </a:ext>
            </a:extLst>
          </p:cNvPr>
          <p:cNvSpPr txBox="1"/>
          <p:nvPr/>
        </p:nvSpPr>
        <p:spPr>
          <a:xfrm>
            <a:off x="846715" y="6231684"/>
            <a:ext cx="2189085" cy="369332"/>
          </a:xfrm>
          <a:prstGeom prst="rect">
            <a:avLst/>
          </a:prstGeom>
          <a:noFill/>
          <a:ln>
            <a:noFill/>
          </a:ln>
        </p:spPr>
        <p:txBody>
          <a:bodyPr wrap="square" rtlCol="0">
            <a:spAutoFit/>
          </a:bodyPr>
          <a:lstStyle/>
          <a:p>
            <a:r>
              <a:rPr lang="en-US" dirty="0">
                <a:solidFill>
                  <a:srgbClr val="0000B0"/>
                </a:solidFill>
              </a:rPr>
              <a:t>By Micky Holcomb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nodeType="withEffect">
                                  <p:stCondLst>
                                    <p:cond delay="0"/>
                                  </p:stCondLst>
                                  <p:childTnLst>
                                    <p:animEffect transition="out" filter="fade">
                                      <p:cBhvr>
                                        <p:cTn id="6" dur="2000"/>
                                        <p:tgtEl>
                                          <p:spTgt spid="183310"/>
                                        </p:tgtEl>
                                      </p:cBhvr>
                                    </p:animEffect>
                                    <p:set>
                                      <p:cBhvr>
                                        <p:cTn id="7" dur="1" fill="hold">
                                          <p:stCondLst>
                                            <p:cond delay="1999"/>
                                          </p:stCondLst>
                                        </p:cTn>
                                        <p:tgtEl>
                                          <p:spTgt spid="183310"/>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8330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8330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8330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3302"/>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329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330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3313"/>
                                        </p:tgtEl>
                                        <p:attrNameLst>
                                          <p:attrName>style.visibility</p:attrName>
                                        </p:attrNameLst>
                                      </p:cBhvr>
                                      <p:to>
                                        <p:strVal val="visible"/>
                                      </p:to>
                                    </p:set>
                                  </p:childTnLst>
                                </p:cTn>
                              </p:par>
                              <p:par>
                                <p:cTn id="22" presetID="1" presetClass="entr" presetSubtype="0" fill="hold" nodeType="withEffect" nodePh="1">
                                  <p:stCondLst>
                                    <p:cond delay="0"/>
                                  </p:stCondLst>
                                  <p:endCondLst>
                                    <p:cond evt="begin" delay="0">
                                      <p:tn val="22"/>
                                    </p:cond>
                                  </p:endCondLst>
                                  <p:childTnLst>
                                    <p:set>
                                      <p:cBhvr>
                                        <p:cTn id="23" dur="1" fill="hold">
                                          <p:stCondLst>
                                            <p:cond delay="0"/>
                                          </p:stCondLst>
                                        </p:cTn>
                                        <p:tgtEl>
                                          <p:spTgt spid="1833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P spid="1833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CF6259-BC63-7D74-95EC-152045B339F8}"/>
              </a:ext>
            </a:extLst>
          </p:cNvPr>
          <p:cNvSpPr/>
          <p:nvPr/>
        </p:nvSpPr>
        <p:spPr>
          <a:xfrm>
            <a:off x="-1457585" y="510220"/>
            <a:ext cx="12596840" cy="638588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3299" name="Object 3">
            <a:extLst>
              <a:ext uri="{FF2B5EF4-FFF2-40B4-BE49-F238E27FC236}">
                <a16:creationId xmlns:a16="http://schemas.microsoft.com/office/drawing/2014/main" id="{3F39FDD5-9E04-7DF9-88BB-A9CF14653796}"/>
              </a:ext>
            </a:extLst>
          </p:cNvPr>
          <p:cNvGraphicFramePr>
            <a:graphicFrameLocks noChangeAspect="1"/>
          </p:cNvGraphicFramePr>
          <p:nvPr/>
        </p:nvGraphicFramePr>
        <p:xfrm>
          <a:off x="863600" y="392113"/>
          <a:ext cx="7173913" cy="6188075"/>
        </p:xfrm>
        <a:graphic>
          <a:graphicData uri="http://schemas.openxmlformats.org/presentationml/2006/ole">
            <mc:AlternateContent xmlns:mc="http://schemas.openxmlformats.org/markup-compatibility/2006">
              <mc:Choice xmlns:v="urn:schemas-microsoft-com:vml" Requires="v">
                <p:oleObj name="Graph" r:id="rId3" imgW="3693600" imgH="3130560" progId="Origin50.Graph">
                  <p:embed/>
                </p:oleObj>
              </mc:Choice>
              <mc:Fallback>
                <p:oleObj name="Graph" r:id="rId3" imgW="3693600" imgH="3130560" progId="Origin50.Graph">
                  <p:embed/>
                  <p:pic>
                    <p:nvPicPr>
                      <p:cNvPr id="183299" name="Object 3">
                        <a:extLst>
                          <a:ext uri="{FF2B5EF4-FFF2-40B4-BE49-F238E27FC236}">
                            <a16:creationId xmlns:a16="http://schemas.microsoft.com/office/drawing/2014/main" id="{3F39FDD5-9E04-7DF9-88BB-A9CF14653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051" t="6584" r="7538" b="6584"/>
                      <a:stretch>
                        <a:fillRect/>
                      </a:stretch>
                    </p:blipFill>
                    <p:spPr bwMode="auto">
                      <a:xfrm>
                        <a:off x="863600" y="392113"/>
                        <a:ext cx="7173913"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00" name="Object 4">
            <a:extLst>
              <a:ext uri="{FF2B5EF4-FFF2-40B4-BE49-F238E27FC236}">
                <a16:creationId xmlns:a16="http://schemas.microsoft.com/office/drawing/2014/main" id="{B4D1371D-13D7-DC10-7114-D24A73D49EE5}"/>
              </a:ext>
            </a:extLst>
          </p:cNvPr>
          <p:cNvGraphicFramePr>
            <a:graphicFrameLocks noChangeAspect="1"/>
          </p:cNvGraphicFramePr>
          <p:nvPr/>
        </p:nvGraphicFramePr>
        <p:xfrm>
          <a:off x="863600" y="392113"/>
          <a:ext cx="7173913" cy="6188075"/>
        </p:xfrm>
        <a:graphic>
          <a:graphicData uri="http://schemas.openxmlformats.org/presentationml/2006/ole">
            <mc:AlternateContent xmlns:mc="http://schemas.openxmlformats.org/markup-compatibility/2006">
              <mc:Choice xmlns:v="urn:schemas-microsoft-com:vml" Requires="v">
                <p:oleObj name="Graph" r:id="rId5" imgW="3693600" imgH="3130560" progId="Origin50.Graph">
                  <p:embed/>
                </p:oleObj>
              </mc:Choice>
              <mc:Fallback>
                <p:oleObj name="Graph" r:id="rId5" imgW="3693600" imgH="3130560" progId="Origin50.Graph">
                  <p:embed/>
                  <p:pic>
                    <p:nvPicPr>
                      <p:cNvPr id="183300" name="Object 4">
                        <a:extLst>
                          <a:ext uri="{FF2B5EF4-FFF2-40B4-BE49-F238E27FC236}">
                            <a16:creationId xmlns:a16="http://schemas.microsoft.com/office/drawing/2014/main" id="{B4D1371D-13D7-DC10-7114-D24A73D49E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051" t="6584" r="7538" b="6584"/>
                      <a:stretch>
                        <a:fillRect/>
                      </a:stretch>
                    </p:blipFill>
                    <p:spPr bwMode="auto">
                      <a:xfrm>
                        <a:off x="863600" y="392113"/>
                        <a:ext cx="7173913"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04" name="Line 8">
            <a:extLst>
              <a:ext uri="{FF2B5EF4-FFF2-40B4-BE49-F238E27FC236}">
                <a16:creationId xmlns:a16="http://schemas.microsoft.com/office/drawing/2014/main" id="{336668C3-4F81-7E29-EF71-AFDB613D6E0F}"/>
              </a:ext>
            </a:extLst>
          </p:cNvPr>
          <p:cNvSpPr>
            <a:spLocks noChangeShapeType="1"/>
          </p:cNvSpPr>
          <p:nvPr/>
        </p:nvSpPr>
        <p:spPr bwMode="auto">
          <a:xfrm>
            <a:off x="5380038" y="4371975"/>
            <a:ext cx="1587" cy="1176338"/>
          </a:xfrm>
          <a:prstGeom prst="line">
            <a:avLst/>
          </a:prstGeom>
          <a:noFill/>
          <a:ln w="762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5" name="Line 9">
            <a:extLst>
              <a:ext uri="{FF2B5EF4-FFF2-40B4-BE49-F238E27FC236}">
                <a16:creationId xmlns:a16="http://schemas.microsoft.com/office/drawing/2014/main" id="{C622F4BE-499C-28A6-8F12-76798D8051C5}"/>
              </a:ext>
            </a:extLst>
          </p:cNvPr>
          <p:cNvSpPr>
            <a:spLocks noChangeShapeType="1"/>
          </p:cNvSpPr>
          <p:nvPr/>
        </p:nvSpPr>
        <p:spPr bwMode="auto">
          <a:xfrm>
            <a:off x="3743325" y="1225550"/>
            <a:ext cx="1500188" cy="2257425"/>
          </a:xfrm>
          <a:prstGeom prst="line">
            <a:avLst/>
          </a:prstGeom>
          <a:noFill/>
          <a:ln w="444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08" name="Text Box 12">
            <a:extLst>
              <a:ext uri="{FF2B5EF4-FFF2-40B4-BE49-F238E27FC236}">
                <a16:creationId xmlns:a16="http://schemas.microsoft.com/office/drawing/2014/main" id="{8D8E2F91-29A9-DC25-B66A-71BA62E095F6}"/>
              </a:ext>
            </a:extLst>
          </p:cNvPr>
          <p:cNvSpPr txBox="1">
            <a:spLocks noChangeArrowheads="1"/>
          </p:cNvSpPr>
          <p:nvPr/>
        </p:nvSpPr>
        <p:spPr bwMode="auto">
          <a:xfrm>
            <a:off x="4702175" y="6583363"/>
            <a:ext cx="4441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200"/>
              <a:t>T. Zhao, M. Barry et al., </a:t>
            </a:r>
            <a:r>
              <a:rPr lang="en-US" altLang="en-US" sz="1200" i="1"/>
              <a:t>Nat Mat</a:t>
            </a:r>
            <a:r>
              <a:rPr lang="en-US" altLang="en-US" sz="1200"/>
              <a:t> </a:t>
            </a:r>
            <a:r>
              <a:rPr lang="en-US" altLang="en-US" sz="1200" b="1"/>
              <a:t>5</a:t>
            </a:r>
            <a:r>
              <a:rPr lang="en-US" altLang="en-US" sz="1200"/>
              <a:t>, 823 (2006)</a:t>
            </a:r>
          </a:p>
        </p:txBody>
      </p:sp>
      <p:sp>
        <p:nvSpPr>
          <p:cNvPr id="183310" name="Rectangle 14">
            <a:extLst>
              <a:ext uri="{FF2B5EF4-FFF2-40B4-BE49-F238E27FC236}">
                <a16:creationId xmlns:a16="http://schemas.microsoft.com/office/drawing/2014/main" id="{963A57D2-59EA-3C4A-4394-FADA43AD2A00}"/>
              </a:ext>
            </a:extLst>
          </p:cNvPr>
          <p:cNvSpPr>
            <a:spLocks noChangeArrowheads="1"/>
          </p:cNvSpPr>
          <p:nvPr/>
        </p:nvSpPr>
        <p:spPr bwMode="auto">
          <a:xfrm>
            <a:off x="2133600" y="4267200"/>
            <a:ext cx="2438400" cy="838200"/>
          </a:xfrm>
          <a:prstGeom prst="rect">
            <a:avLst/>
          </a:prstGeom>
          <a:solidFill>
            <a:schemeClr val="bg1"/>
          </a:solidFill>
          <a:ln>
            <a:noFill/>
          </a:ln>
          <a:effectLst/>
          <a:extLs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298" name="Text Box 2">
            <a:extLst>
              <a:ext uri="{FF2B5EF4-FFF2-40B4-BE49-F238E27FC236}">
                <a16:creationId xmlns:a16="http://schemas.microsoft.com/office/drawing/2014/main" id="{9223F2E7-AF48-A0CB-3D34-EA6911241A70}"/>
              </a:ext>
            </a:extLst>
          </p:cNvPr>
          <p:cNvSpPr txBox="1">
            <a:spLocks noChangeArrowheads="1"/>
          </p:cNvSpPr>
          <p:nvPr/>
        </p:nvSpPr>
        <p:spPr bwMode="auto">
          <a:xfrm>
            <a:off x="6119813" y="3087688"/>
            <a:ext cx="20177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a:t>Ferroelectric Contribution</a:t>
            </a:r>
          </a:p>
        </p:txBody>
      </p:sp>
      <p:sp>
        <p:nvSpPr>
          <p:cNvPr id="183309" name="Rectangle 13">
            <a:extLst>
              <a:ext uri="{FF2B5EF4-FFF2-40B4-BE49-F238E27FC236}">
                <a16:creationId xmlns:a16="http://schemas.microsoft.com/office/drawing/2014/main" id="{C7D4AE1C-8D52-3D89-72DD-DEBFAD3010A7}"/>
              </a:ext>
            </a:extLst>
          </p:cNvPr>
          <p:cNvSpPr>
            <a:spLocks noChangeArrowheads="1"/>
          </p:cNvSpPr>
          <p:nvPr/>
        </p:nvSpPr>
        <p:spPr bwMode="auto">
          <a:xfrm>
            <a:off x="2166938" y="2768600"/>
            <a:ext cx="1600200" cy="1524000"/>
          </a:xfrm>
          <a:prstGeom prst="rect">
            <a:avLst/>
          </a:prstGeom>
          <a:solidFill>
            <a:schemeClr val="bg1"/>
          </a:solidFill>
          <a:ln>
            <a:noFill/>
          </a:ln>
          <a:effectLst/>
          <a:extLst>
            <a:ext uri="{91240B29-F687-4F45-9708-019B960494DF}">
              <a14:hiddenLine xmlns:a14="http://schemas.microsoft.com/office/drawing/2010/main" w="38100">
                <a:solidFill>
                  <a:srgbClr val="33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2" name="Line 6">
            <a:extLst>
              <a:ext uri="{FF2B5EF4-FFF2-40B4-BE49-F238E27FC236}">
                <a16:creationId xmlns:a16="http://schemas.microsoft.com/office/drawing/2014/main" id="{A5B30A97-3C6C-CEBE-5B48-15398F8CA117}"/>
              </a:ext>
            </a:extLst>
          </p:cNvPr>
          <p:cNvSpPr>
            <a:spLocks noChangeShapeType="1"/>
          </p:cNvSpPr>
          <p:nvPr/>
        </p:nvSpPr>
        <p:spPr bwMode="auto">
          <a:xfrm>
            <a:off x="2051050" y="3073400"/>
            <a:ext cx="5746750" cy="7635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3306" name="Line 10">
            <a:extLst>
              <a:ext uri="{FF2B5EF4-FFF2-40B4-BE49-F238E27FC236}">
                <a16:creationId xmlns:a16="http://schemas.microsoft.com/office/drawing/2014/main" id="{254B0EC5-B187-96DB-58A9-DDF9D179D615}"/>
              </a:ext>
            </a:extLst>
          </p:cNvPr>
          <p:cNvSpPr>
            <a:spLocks noChangeShapeType="1"/>
          </p:cNvSpPr>
          <p:nvPr/>
        </p:nvSpPr>
        <p:spPr bwMode="auto">
          <a:xfrm>
            <a:off x="5418138" y="3538538"/>
            <a:ext cx="801687" cy="119062"/>
          </a:xfrm>
          <a:prstGeom prst="line">
            <a:avLst/>
          </a:prstGeom>
          <a:noFill/>
          <a:ln w="4445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83313" name="Object 17">
            <a:extLst>
              <a:ext uri="{FF2B5EF4-FFF2-40B4-BE49-F238E27FC236}">
                <a16:creationId xmlns:a16="http://schemas.microsoft.com/office/drawing/2014/main" id="{5FC3AE32-DF5E-CD13-55D0-17AF94E9829A}"/>
              </a:ext>
            </a:extLst>
          </p:cNvPr>
          <p:cNvGraphicFramePr>
            <a:graphicFrameLocks/>
          </p:cNvGraphicFramePr>
          <p:nvPr/>
        </p:nvGraphicFramePr>
        <p:xfrm>
          <a:off x="561975" y="23813"/>
          <a:ext cx="8483600" cy="6770687"/>
        </p:xfrm>
        <a:graphic>
          <a:graphicData uri="http://schemas.openxmlformats.org/presentationml/2006/ole">
            <mc:AlternateContent xmlns:mc="http://schemas.openxmlformats.org/markup-compatibility/2006">
              <mc:Choice xmlns:v="urn:schemas-microsoft-com:vml" Requires="v">
                <p:oleObj name="Graph" r:id="rId7" imgW="3876480" imgH="2986560" progId="Origin50.Graph">
                  <p:embed/>
                </p:oleObj>
              </mc:Choice>
              <mc:Fallback>
                <p:oleObj name="Graph" r:id="rId7" imgW="3876480" imgH="2986560" progId="Origin50.Graph">
                  <p:embed/>
                  <p:pic>
                    <p:nvPicPr>
                      <p:cNvPr id="183313" name="Object 17">
                        <a:extLst>
                          <a:ext uri="{FF2B5EF4-FFF2-40B4-BE49-F238E27FC236}">
                            <a16:creationId xmlns:a16="http://schemas.microsoft.com/office/drawing/2014/main" id="{5FC3AE32-DF5E-CD13-55D0-17AF94E9829A}"/>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975" y="23813"/>
                        <a:ext cx="8483600" cy="677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 Box 7">
            <a:extLst>
              <a:ext uri="{FF2B5EF4-FFF2-40B4-BE49-F238E27FC236}">
                <a16:creationId xmlns:a16="http://schemas.microsoft.com/office/drawing/2014/main" id="{689024A1-A014-CA07-0C7D-4B787AF7E5CB}"/>
              </a:ext>
            </a:extLst>
          </p:cNvPr>
          <p:cNvSpPr txBox="1">
            <a:spLocks noChangeArrowheads="1"/>
          </p:cNvSpPr>
          <p:nvPr/>
        </p:nvSpPr>
        <p:spPr bwMode="auto">
          <a:xfrm>
            <a:off x="0" y="76200"/>
            <a:ext cx="91440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80000"/>
              </a:lnSpc>
            </a:pPr>
            <a:r>
              <a:rPr lang="en-US" altLang="en-US" sz="3600" b="1" dirty="0">
                <a:solidFill>
                  <a:srgbClr val="0000B0"/>
                </a:solidFill>
                <a:latin typeface="Times" panose="02020603050405020304" pitchFamily="18" charset="0"/>
              </a:rPr>
              <a:t>Example: Temperature Dependent Dichroism</a:t>
            </a:r>
          </a:p>
        </p:txBody>
      </p:sp>
      <p:sp>
        <p:nvSpPr>
          <p:cNvPr id="4" name="TextBox 3">
            <a:extLst>
              <a:ext uri="{FF2B5EF4-FFF2-40B4-BE49-F238E27FC236}">
                <a16:creationId xmlns:a16="http://schemas.microsoft.com/office/drawing/2014/main" id="{EB39E825-D8D9-849B-CBB9-F0616159C9A3}"/>
              </a:ext>
            </a:extLst>
          </p:cNvPr>
          <p:cNvSpPr txBox="1"/>
          <p:nvPr/>
        </p:nvSpPr>
        <p:spPr>
          <a:xfrm>
            <a:off x="846715" y="6231684"/>
            <a:ext cx="2189085" cy="369332"/>
          </a:xfrm>
          <a:prstGeom prst="rect">
            <a:avLst/>
          </a:prstGeom>
          <a:noFill/>
          <a:ln>
            <a:noFill/>
          </a:ln>
        </p:spPr>
        <p:txBody>
          <a:bodyPr wrap="square" rtlCol="0">
            <a:spAutoFit/>
          </a:bodyPr>
          <a:lstStyle/>
          <a:p>
            <a:r>
              <a:rPr lang="en-US" dirty="0">
                <a:solidFill>
                  <a:srgbClr val="0000B0"/>
                </a:solidFill>
              </a:rPr>
              <a:t>By Micky Holcomb</a:t>
            </a:r>
          </a:p>
        </p:txBody>
      </p:sp>
    </p:spTree>
    <p:extLst>
      <p:ext uri="{BB962C8B-B14F-4D97-AF65-F5344CB8AC3E}">
        <p14:creationId xmlns:p14="http://schemas.microsoft.com/office/powerpoint/2010/main" val="11033540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3300"/>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183310"/>
                                        </p:tgtEl>
                                      </p:cBhvr>
                                    </p:animEffect>
                                    <p:set>
                                      <p:cBhvr>
                                        <p:cTn id="9" dur="1" fill="hold">
                                          <p:stCondLst>
                                            <p:cond delay="1999"/>
                                          </p:stCondLst>
                                        </p:cTn>
                                        <p:tgtEl>
                                          <p:spTgt spid="183310"/>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18330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8330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33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329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8330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83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Avoid</a:t>
            </a:r>
          </a:p>
        </p:txBody>
      </p:sp>
      <p:sp>
        <p:nvSpPr>
          <p:cNvPr id="3" name="Rectangle 2"/>
          <p:cNvSpPr/>
          <p:nvPr/>
        </p:nvSpPr>
        <p:spPr>
          <a:xfrm>
            <a:off x="731500" y="1585560"/>
            <a:ext cx="4974439" cy="461665"/>
          </a:xfrm>
          <a:prstGeom prst="rect">
            <a:avLst/>
          </a:prstGeom>
        </p:spPr>
        <p:txBody>
          <a:bodyPr wrap="none">
            <a:spAutoFit/>
          </a:bodyPr>
          <a:lstStyle/>
          <a:p>
            <a:r>
              <a:rPr lang="en-US" sz="2400" dirty="0"/>
              <a:t>No outline </a:t>
            </a:r>
            <a:r>
              <a:rPr lang="en-US" sz="2000" dirty="0"/>
              <a:t>(unless your talk is 30+ minutes)</a:t>
            </a:r>
          </a:p>
        </p:txBody>
      </p:sp>
      <p:sp>
        <p:nvSpPr>
          <p:cNvPr id="4" name="Rectangle 3"/>
          <p:cNvSpPr/>
          <p:nvPr/>
        </p:nvSpPr>
        <p:spPr>
          <a:xfrm>
            <a:off x="731500" y="2315255"/>
            <a:ext cx="6878165" cy="461665"/>
          </a:xfrm>
          <a:prstGeom prst="rect">
            <a:avLst/>
          </a:prstGeom>
        </p:spPr>
        <p:txBody>
          <a:bodyPr wrap="none">
            <a:spAutoFit/>
          </a:bodyPr>
          <a:lstStyle/>
          <a:p>
            <a:r>
              <a:rPr lang="en-US" sz="2400" dirty="0"/>
              <a:t>No bulleted lists </a:t>
            </a:r>
            <a:r>
              <a:rPr lang="en-US" sz="2000" dirty="0"/>
              <a:t>(but remember, experts can break the rules)</a:t>
            </a:r>
          </a:p>
        </p:txBody>
      </p:sp>
      <p:sp>
        <p:nvSpPr>
          <p:cNvPr id="5" name="Rectangle 4"/>
          <p:cNvSpPr/>
          <p:nvPr/>
        </p:nvSpPr>
        <p:spPr>
          <a:xfrm>
            <a:off x="731500" y="3774645"/>
            <a:ext cx="2473754" cy="461665"/>
          </a:xfrm>
          <a:prstGeom prst="rect">
            <a:avLst/>
          </a:prstGeom>
        </p:spPr>
        <p:txBody>
          <a:bodyPr wrap="none">
            <a:spAutoFit/>
          </a:bodyPr>
          <a:lstStyle/>
          <a:p>
            <a:r>
              <a:rPr lang="en-US" sz="2400" dirty="0"/>
              <a:t>Few full sentences</a:t>
            </a:r>
            <a:endParaRPr lang="en-US" sz="2000" dirty="0"/>
          </a:p>
        </p:txBody>
      </p:sp>
      <p:sp>
        <p:nvSpPr>
          <p:cNvPr id="6" name="Rectangle 5"/>
          <p:cNvSpPr/>
          <p:nvPr/>
        </p:nvSpPr>
        <p:spPr>
          <a:xfrm>
            <a:off x="731500" y="3044949"/>
            <a:ext cx="4117666" cy="461665"/>
          </a:xfrm>
          <a:prstGeom prst="rect">
            <a:avLst/>
          </a:prstGeom>
        </p:spPr>
        <p:txBody>
          <a:bodyPr wrap="none">
            <a:spAutoFit/>
          </a:bodyPr>
          <a:lstStyle/>
          <a:p>
            <a:r>
              <a:rPr lang="en-US" sz="2400" dirty="0"/>
              <a:t>Don’t </a:t>
            </a:r>
            <a:r>
              <a:rPr lang="en-US" sz="2400" i="1" dirty="0"/>
              <a:t>just</a:t>
            </a:r>
            <a:r>
              <a:rPr lang="en-US" sz="2400" dirty="0"/>
              <a:t> read from your slides</a:t>
            </a:r>
            <a:endParaRPr lang="en-US" sz="2000" dirty="0"/>
          </a:p>
        </p:txBody>
      </p:sp>
      <p:sp>
        <p:nvSpPr>
          <p:cNvPr id="7" name="Rectangle 6"/>
          <p:cNvSpPr/>
          <p:nvPr/>
        </p:nvSpPr>
        <p:spPr>
          <a:xfrm>
            <a:off x="731500" y="4504340"/>
            <a:ext cx="8031366" cy="461665"/>
          </a:xfrm>
          <a:prstGeom prst="rect">
            <a:avLst/>
          </a:prstGeom>
        </p:spPr>
        <p:txBody>
          <a:bodyPr wrap="none">
            <a:spAutoFit/>
          </a:bodyPr>
          <a:lstStyle/>
          <a:p>
            <a:r>
              <a:rPr lang="en-US" sz="2400" dirty="0"/>
              <a:t>Experimentalists: no photos of apparatus (diagram if necessary)</a:t>
            </a:r>
            <a:endParaRPr lang="en-US" sz="2000" dirty="0"/>
          </a:p>
        </p:txBody>
      </p:sp>
      <p:sp>
        <p:nvSpPr>
          <p:cNvPr id="8" name="Rectangle 7"/>
          <p:cNvSpPr/>
          <p:nvPr/>
        </p:nvSpPr>
        <p:spPr>
          <a:xfrm>
            <a:off x="731500" y="5234035"/>
            <a:ext cx="7370929" cy="461665"/>
          </a:xfrm>
          <a:prstGeom prst="rect">
            <a:avLst/>
          </a:prstGeom>
        </p:spPr>
        <p:txBody>
          <a:bodyPr wrap="none">
            <a:spAutoFit/>
          </a:bodyPr>
          <a:lstStyle/>
          <a:p>
            <a:r>
              <a:rPr lang="en-US" sz="2400" dirty="0"/>
              <a:t>Theorists: at most one equation per slide; explain all terms</a:t>
            </a:r>
            <a:endParaRPr lang="en-US" sz="2000" dirty="0"/>
          </a:p>
        </p:txBody>
      </p:sp>
    </p:spTree>
    <p:extLst>
      <p:ext uri="{BB962C8B-B14F-4D97-AF65-F5344CB8AC3E}">
        <p14:creationId xmlns:p14="http://schemas.microsoft.com/office/powerpoint/2010/main" val="20792437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Slides Obfuscate</a:t>
            </a:r>
          </a:p>
        </p:txBody>
      </p:sp>
      <p:pic>
        <p:nvPicPr>
          <p:cNvPr id="3" name="Picture 2"/>
          <p:cNvPicPr>
            <a:picLocks noChangeAspect="1"/>
          </p:cNvPicPr>
          <p:nvPr/>
        </p:nvPicPr>
        <p:blipFill>
          <a:blip r:embed="rId3"/>
          <a:stretch>
            <a:fillRect/>
          </a:stretch>
        </p:blipFill>
        <p:spPr>
          <a:xfrm>
            <a:off x="2028023" y="1547155"/>
            <a:ext cx="5087954" cy="3793696"/>
          </a:xfrm>
          <a:prstGeom prst="rect">
            <a:avLst/>
          </a:prstGeom>
          <a:ln>
            <a:solidFill>
              <a:schemeClr val="tx1"/>
            </a:solidFill>
          </a:ln>
        </p:spPr>
      </p:pic>
      <p:sp>
        <p:nvSpPr>
          <p:cNvPr id="4" name="TextBox 3"/>
          <p:cNvSpPr txBox="1"/>
          <p:nvPr/>
        </p:nvSpPr>
        <p:spPr>
          <a:xfrm>
            <a:off x="6174582" y="553750"/>
            <a:ext cx="3044423" cy="584775"/>
          </a:xfrm>
          <a:prstGeom prst="rect">
            <a:avLst/>
          </a:prstGeom>
          <a:noFill/>
        </p:spPr>
        <p:txBody>
          <a:bodyPr wrap="none" rtlCol="0">
            <a:spAutoFit/>
          </a:bodyPr>
          <a:lstStyle/>
          <a:p>
            <a:r>
              <a:rPr lang="en-US" sz="1600" dirty="0"/>
              <a:t>Source: Optics &amp; Photonics News </a:t>
            </a:r>
          </a:p>
          <a:p>
            <a:pPr>
              <a:tabLst>
                <a:tab pos="685800" algn="l"/>
              </a:tabLst>
            </a:pPr>
            <a:r>
              <a:rPr lang="en-US" sz="1600" dirty="0"/>
              <a:t>	March 2011, </a:t>
            </a:r>
            <a:r>
              <a:rPr lang="en-US" sz="1600" dirty="0" err="1"/>
              <a:t>pg</a:t>
            </a:r>
            <a:r>
              <a:rPr lang="en-US" sz="1600" dirty="0"/>
              <a:t> 12</a:t>
            </a:r>
          </a:p>
        </p:txBody>
      </p:sp>
      <p:sp>
        <p:nvSpPr>
          <p:cNvPr id="5" name="TextBox 4"/>
          <p:cNvSpPr txBox="1"/>
          <p:nvPr/>
        </p:nvSpPr>
        <p:spPr>
          <a:xfrm>
            <a:off x="40210" y="1739180"/>
            <a:ext cx="1982081" cy="584775"/>
          </a:xfrm>
          <a:prstGeom prst="rect">
            <a:avLst/>
          </a:prstGeom>
          <a:noFill/>
        </p:spPr>
        <p:txBody>
          <a:bodyPr wrap="square" rtlCol="0">
            <a:spAutoFit/>
          </a:bodyPr>
          <a:lstStyle/>
          <a:p>
            <a:r>
              <a:rPr lang="en-US" sz="1600" dirty="0"/>
              <a:t>Title gives the “what” but lacks the “why”</a:t>
            </a:r>
          </a:p>
        </p:txBody>
      </p:sp>
      <p:grpSp>
        <p:nvGrpSpPr>
          <p:cNvPr id="25" name="Group 24"/>
          <p:cNvGrpSpPr/>
          <p:nvPr/>
        </p:nvGrpSpPr>
        <p:grpSpPr>
          <a:xfrm>
            <a:off x="387946" y="4564051"/>
            <a:ext cx="2647854" cy="906317"/>
            <a:chOff x="387946" y="4564051"/>
            <a:chExt cx="2647854" cy="906317"/>
          </a:xfrm>
        </p:grpSpPr>
        <p:sp>
          <p:nvSpPr>
            <p:cNvPr id="6" name="TextBox 5"/>
            <p:cNvSpPr txBox="1"/>
            <p:nvPr/>
          </p:nvSpPr>
          <p:spPr>
            <a:xfrm>
              <a:off x="387946" y="5131814"/>
              <a:ext cx="1446230" cy="338554"/>
            </a:xfrm>
            <a:prstGeom prst="rect">
              <a:avLst/>
            </a:prstGeom>
            <a:noFill/>
          </p:spPr>
          <p:txBody>
            <a:bodyPr wrap="none" rtlCol="0">
              <a:spAutoFit/>
            </a:bodyPr>
            <a:lstStyle/>
            <a:p>
              <a:r>
                <a:rPr lang="en-US" sz="1600" dirty="0"/>
                <a:t>Unusual values</a:t>
              </a:r>
            </a:p>
          </p:txBody>
        </p:sp>
        <p:cxnSp>
          <p:nvCxnSpPr>
            <p:cNvPr id="8" name="Straight Arrow Connector 7"/>
            <p:cNvCxnSpPr>
              <a:stCxn id="6" idx="3"/>
            </p:cNvCxnSpPr>
            <p:nvPr/>
          </p:nvCxnSpPr>
          <p:spPr>
            <a:xfrm flipV="1">
              <a:off x="1834176" y="4564051"/>
              <a:ext cx="1201624" cy="737040"/>
            </a:xfrm>
            <a:prstGeom prst="straightConnector1">
              <a:avLst/>
            </a:prstGeom>
            <a:ln w="127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23" name="Group 22"/>
          <p:cNvGrpSpPr/>
          <p:nvPr/>
        </p:nvGrpSpPr>
        <p:grpSpPr>
          <a:xfrm>
            <a:off x="41811" y="2430470"/>
            <a:ext cx="2187484" cy="2035465"/>
            <a:chOff x="41811" y="2430470"/>
            <a:chExt cx="2187484" cy="2035465"/>
          </a:xfrm>
        </p:grpSpPr>
        <p:sp>
          <p:nvSpPr>
            <p:cNvPr id="9" name="TextBox 8"/>
            <p:cNvSpPr txBox="1"/>
            <p:nvPr/>
          </p:nvSpPr>
          <p:spPr>
            <a:xfrm>
              <a:off x="41811" y="3274726"/>
              <a:ext cx="2033057" cy="338554"/>
            </a:xfrm>
            <a:prstGeom prst="rect">
              <a:avLst/>
            </a:prstGeom>
            <a:noFill/>
          </p:spPr>
          <p:txBody>
            <a:bodyPr wrap="none" rtlCol="0">
              <a:spAutoFit/>
            </a:bodyPr>
            <a:lstStyle/>
            <a:p>
              <a:r>
                <a:rPr lang="en-US" sz="1600" dirty="0"/>
                <a:t>Too many ticks/values</a:t>
              </a:r>
            </a:p>
          </p:txBody>
        </p:sp>
        <p:sp>
          <p:nvSpPr>
            <p:cNvPr id="10" name="Left Brace 9"/>
            <p:cNvSpPr/>
            <p:nvPr/>
          </p:nvSpPr>
          <p:spPr>
            <a:xfrm>
              <a:off x="2023893" y="2430470"/>
              <a:ext cx="205402" cy="2035465"/>
            </a:xfrm>
            <a:prstGeom prst="leftBrace">
              <a:avLst/>
            </a:prstGeom>
            <a:ln w="127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24" name="Group 23"/>
          <p:cNvGrpSpPr/>
          <p:nvPr/>
        </p:nvGrpSpPr>
        <p:grpSpPr>
          <a:xfrm>
            <a:off x="111437" y="3908735"/>
            <a:ext cx="2693933" cy="611057"/>
            <a:chOff x="111437" y="3908735"/>
            <a:chExt cx="2693933" cy="611057"/>
          </a:xfrm>
        </p:grpSpPr>
        <p:sp>
          <p:nvSpPr>
            <p:cNvPr id="11" name="TextBox 10"/>
            <p:cNvSpPr txBox="1"/>
            <p:nvPr/>
          </p:nvSpPr>
          <p:spPr>
            <a:xfrm>
              <a:off x="111437" y="3935017"/>
              <a:ext cx="1715534" cy="584775"/>
            </a:xfrm>
            <a:prstGeom prst="rect">
              <a:avLst/>
            </a:prstGeom>
            <a:noFill/>
          </p:spPr>
          <p:txBody>
            <a:bodyPr wrap="none" rtlCol="0">
              <a:spAutoFit/>
            </a:bodyPr>
            <a:lstStyle/>
            <a:p>
              <a:pPr algn="r"/>
              <a:r>
                <a:rPr lang="en-US" sz="1600" dirty="0"/>
                <a:t>Why open circles?</a:t>
              </a:r>
            </a:p>
            <a:p>
              <a:pPr algn="r"/>
              <a:r>
                <a:rPr lang="en-US" sz="1600" dirty="0"/>
                <a:t>Why dashed line?</a:t>
              </a:r>
            </a:p>
          </p:txBody>
        </p:sp>
        <p:cxnSp>
          <p:nvCxnSpPr>
            <p:cNvPr id="12" name="Straight Arrow Connector 11"/>
            <p:cNvCxnSpPr>
              <a:stCxn id="11" idx="3"/>
            </p:cNvCxnSpPr>
            <p:nvPr/>
          </p:nvCxnSpPr>
          <p:spPr>
            <a:xfrm flipV="1">
              <a:off x="1826971" y="3908735"/>
              <a:ext cx="978399" cy="318670"/>
            </a:xfrm>
            <a:prstGeom prst="straightConnector1">
              <a:avLst/>
            </a:prstGeom>
            <a:ln w="127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26" name="Group 25"/>
          <p:cNvGrpSpPr/>
          <p:nvPr/>
        </p:nvGrpSpPr>
        <p:grpSpPr>
          <a:xfrm>
            <a:off x="1949721" y="3697836"/>
            <a:ext cx="2067290" cy="2119485"/>
            <a:chOff x="1949721" y="3697836"/>
            <a:chExt cx="2067290" cy="2119485"/>
          </a:xfrm>
        </p:grpSpPr>
        <p:sp>
          <p:nvSpPr>
            <p:cNvPr id="15" name="TextBox 14"/>
            <p:cNvSpPr txBox="1"/>
            <p:nvPr/>
          </p:nvSpPr>
          <p:spPr>
            <a:xfrm>
              <a:off x="1949721" y="5478767"/>
              <a:ext cx="1617751" cy="338554"/>
            </a:xfrm>
            <a:prstGeom prst="rect">
              <a:avLst/>
            </a:prstGeom>
            <a:noFill/>
          </p:spPr>
          <p:txBody>
            <a:bodyPr wrap="none" rtlCol="0">
              <a:spAutoFit/>
            </a:bodyPr>
            <a:lstStyle/>
            <a:p>
              <a:r>
                <a:rPr lang="en-US" sz="1600" dirty="0"/>
                <a:t>Unnecessary grid</a:t>
              </a:r>
            </a:p>
          </p:txBody>
        </p:sp>
        <p:cxnSp>
          <p:nvCxnSpPr>
            <p:cNvPr id="16" name="Straight Arrow Connector 15"/>
            <p:cNvCxnSpPr>
              <a:stCxn id="15" idx="0"/>
            </p:cNvCxnSpPr>
            <p:nvPr/>
          </p:nvCxnSpPr>
          <p:spPr>
            <a:xfrm flipV="1">
              <a:off x="2758597" y="3697836"/>
              <a:ext cx="1258414" cy="1780931"/>
            </a:xfrm>
            <a:prstGeom prst="straightConnector1">
              <a:avLst/>
            </a:prstGeom>
            <a:ln w="12700">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20" name="TextBox 19"/>
          <p:cNvSpPr txBox="1"/>
          <p:nvPr/>
        </p:nvSpPr>
        <p:spPr>
          <a:xfrm>
            <a:off x="7221945" y="2366784"/>
            <a:ext cx="1570822" cy="830997"/>
          </a:xfrm>
          <a:prstGeom prst="rect">
            <a:avLst/>
          </a:prstGeom>
          <a:noFill/>
        </p:spPr>
        <p:txBody>
          <a:bodyPr wrap="square" rtlCol="0">
            <a:spAutoFit/>
          </a:bodyPr>
          <a:lstStyle/>
          <a:p>
            <a:r>
              <a:rPr lang="en-US" sz="1600" dirty="0"/>
              <a:t>Bullets not a list</a:t>
            </a:r>
          </a:p>
          <a:p>
            <a:r>
              <a:rPr lang="en-US" sz="1600" dirty="0"/>
              <a:t>(sentences and fragments)</a:t>
            </a:r>
          </a:p>
        </p:txBody>
      </p:sp>
      <p:sp>
        <p:nvSpPr>
          <p:cNvPr id="22" name="TextBox 21"/>
          <p:cNvSpPr txBox="1"/>
          <p:nvPr/>
        </p:nvSpPr>
        <p:spPr>
          <a:xfrm>
            <a:off x="7231522" y="3562152"/>
            <a:ext cx="1912477" cy="584775"/>
          </a:xfrm>
          <a:prstGeom prst="rect">
            <a:avLst/>
          </a:prstGeom>
          <a:noFill/>
        </p:spPr>
        <p:txBody>
          <a:bodyPr wrap="square" rtlCol="0">
            <a:spAutoFit/>
          </a:bodyPr>
          <a:lstStyle/>
          <a:p>
            <a:r>
              <a:rPr lang="en-US" sz="1600" dirty="0"/>
              <a:t>Item locations give no information</a:t>
            </a:r>
          </a:p>
        </p:txBody>
      </p:sp>
      <p:grpSp>
        <p:nvGrpSpPr>
          <p:cNvPr id="28" name="Group 27"/>
          <p:cNvGrpSpPr/>
          <p:nvPr/>
        </p:nvGrpSpPr>
        <p:grpSpPr>
          <a:xfrm>
            <a:off x="66603" y="4166373"/>
            <a:ext cx="3041732" cy="779969"/>
            <a:chOff x="269460" y="4691366"/>
            <a:chExt cx="3041732" cy="779969"/>
          </a:xfrm>
        </p:grpSpPr>
        <p:sp>
          <p:nvSpPr>
            <p:cNvPr id="29" name="TextBox 28"/>
            <p:cNvSpPr txBox="1"/>
            <p:nvPr/>
          </p:nvSpPr>
          <p:spPr>
            <a:xfrm>
              <a:off x="269460" y="5132781"/>
              <a:ext cx="1856598" cy="338554"/>
            </a:xfrm>
            <a:prstGeom prst="rect">
              <a:avLst/>
            </a:prstGeom>
            <a:noFill/>
          </p:spPr>
          <p:txBody>
            <a:bodyPr wrap="none" rtlCol="0">
              <a:spAutoFit/>
            </a:bodyPr>
            <a:lstStyle/>
            <a:p>
              <a:r>
                <a:rPr lang="en-US" sz="1600" dirty="0"/>
                <a:t>Legend unnecessary</a:t>
              </a:r>
            </a:p>
          </p:txBody>
        </p:sp>
        <p:cxnSp>
          <p:nvCxnSpPr>
            <p:cNvPr id="30" name="Straight Arrow Connector 29"/>
            <p:cNvCxnSpPr>
              <a:stCxn id="29" idx="3"/>
            </p:cNvCxnSpPr>
            <p:nvPr/>
          </p:nvCxnSpPr>
          <p:spPr>
            <a:xfrm flipV="1">
              <a:off x="2126058" y="4691366"/>
              <a:ext cx="1185134" cy="610692"/>
            </a:xfrm>
            <a:prstGeom prst="straightConnector1">
              <a:avLst/>
            </a:prstGeom>
            <a:ln w="12700">
              <a:solidFill>
                <a:srgbClr val="FF0000"/>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4709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Slides Illuminate</a:t>
            </a:r>
          </a:p>
        </p:txBody>
      </p:sp>
      <p:pic>
        <p:nvPicPr>
          <p:cNvPr id="3" name="Picture 2"/>
          <p:cNvPicPr>
            <a:picLocks noChangeAspect="1"/>
          </p:cNvPicPr>
          <p:nvPr/>
        </p:nvPicPr>
        <p:blipFill>
          <a:blip r:embed="rId3"/>
          <a:stretch>
            <a:fillRect/>
          </a:stretch>
        </p:blipFill>
        <p:spPr>
          <a:xfrm>
            <a:off x="1998865" y="1547155"/>
            <a:ext cx="5146270" cy="3826578"/>
          </a:xfrm>
          <a:prstGeom prst="rect">
            <a:avLst/>
          </a:prstGeom>
          <a:ln>
            <a:solidFill>
              <a:schemeClr val="tx1"/>
            </a:solidFill>
          </a:ln>
        </p:spPr>
      </p:pic>
      <p:sp>
        <p:nvSpPr>
          <p:cNvPr id="5" name="TextBox 4"/>
          <p:cNvSpPr txBox="1"/>
          <p:nvPr/>
        </p:nvSpPr>
        <p:spPr>
          <a:xfrm>
            <a:off x="-86009" y="1854395"/>
            <a:ext cx="2181039" cy="584775"/>
          </a:xfrm>
          <a:prstGeom prst="rect">
            <a:avLst/>
          </a:prstGeom>
          <a:noFill/>
        </p:spPr>
        <p:txBody>
          <a:bodyPr wrap="square" rtlCol="0">
            <a:spAutoFit/>
          </a:bodyPr>
          <a:lstStyle/>
          <a:p>
            <a:pPr algn="ctr"/>
            <a:r>
              <a:rPr lang="en-US" sz="1600" dirty="0"/>
              <a:t>Title gives the message, the “why”</a:t>
            </a:r>
          </a:p>
        </p:txBody>
      </p:sp>
      <p:grpSp>
        <p:nvGrpSpPr>
          <p:cNvPr id="17" name="Group 16"/>
          <p:cNvGrpSpPr/>
          <p:nvPr/>
        </p:nvGrpSpPr>
        <p:grpSpPr>
          <a:xfrm>
            <a:off x="6415441" y="3697835"/>
            <a:ext cx="2765159" cy="1113745"/>
            <a:chOff x="6415441" y="3697835"/>
            <a:chExt cx="2765159" cy="1113745"/>
          </a:xfrm>
        </p:grpSpPr>
        <p:sp>
          <p:nvSpPr>
            <p:cNvPr id="6" name="TextBox 5"/>
            <p:cNvSpPr txBox="1"/>
            <p:nvPr/>
          </p:nvSpPr>
          <p:spPr>
            <a:xfrm>
              <a:off x="7183540" y="4005075"/>
              <a:ext cx="1997060" cy="584775"/>
            </a:xfrm>
            <a:prstGeom prst="rect">
              <a:avLst/>
            </a:prstGeom>
            <a:noFill/>
          </p:spPr>
          <p:txBody>
            <a:bodyPr wrap="square" rtlCol="0">
              <a:spAutoFit/>
            </a:bodyPr>
            <a:lstStyle/>
            <a:p>
              <a:r>
                <a:rPr lang="en-US" sz="1600" dirty="0"/>
                <a:t>Information placed at relevant locations</a:t>
              </a:r>
            </a:p>
          </p:txBody>
        </p:sp>
        <p:cxnSp>
          <p:nvCxnSpPr>
            <p:cNvPr id="7" name="Straight Arrow Connector 6"/>
            <p:cNvCxnSpPr>
              <a:stCxn id="6" idx="1"/>
            </p:cNvCxnSpPr>
            <p:nvPr/>
          </p:nvCxnSpPr>
          <p:spPr>
            <a:xfrm flipH="1" flipV="1">
              <a:off x="6761085" y="3697835"/>
              <a:ext cx="422455" cy="599628"/>
            </a:xfrm>
            <a:prstGeom prst="straightConnector1">
              <a:avLst/>
            </a:prstGeom>
            <a:ln w="12700">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6" idx="1"/>
            </p:cNvCxnSpPr>
            <p:nvPr/>
          </p:nvCxnSpPr>
          <p:spPr>
            <a:xfrm flipH="1">
              <a:off x="6415441" y="4297463"/>
              <a:ext cx="768099" cy="514117"/>
            </a:xfrm>
            <a:prstGeom prst="straightConnector1">
              <a:avLst/>
            </a:prstGeom>
            <a:ln w="12700">
              <a:solidFill>
                <a:srgbClr val="FF0000"/>
              </a:solidFill>
              <a:tailEnd type="triangle"/>
            </a:ln>
          </p:spPr>
          <p:style>
            <a:lnRef idx="1">
              <a:schemeClr val="dk1"/>
            </a:lnRef>
            <a:fillRef idx="0">
              <a:schemeClr val="dk1"/>
            </a:fillRef>
            <a:effectRef idx="0">
              <a:schemeClr val="dk1"/>
            </a:effectRef>
            <a:fontRef idx="minor">
              <a:schemeClr val="tx1"/>
            </a:fontRef>
          </p:style>
        </p:cxnSp>
      </p:grpSp>
      <p:sp>
        <p:nvSpPr>
          <p:cNvPr id="13" name="TextBox 12"/>
          <p:cNvSpPr txBox="1"/>
          <p:nvPr/>
        </p:nvSpPr>
        <p:spPr>
          <a:xfrm>
            <a:off x="0" y="3013510"/>
            <a:ext cx="3809056" cy="338554"/>
          </a:xfrm>
          <a:prstGeom prst="rect">
            <a:avLst/>
          </a:prstGeom>
          <a:noFill/>
        </p:spPr>
        <p:txBody>
          <a:bodyPr wrap="none" rtlCol="0">
            <a:spAutoFit/>
          </a:bodyPr>
          <a:lstStyle/>
          <a:p>
            <a:r>
              <a:rPr lang="en-US" sz="1600" dirty="0"/>
              <a:t>Data prominent, axes/ticks/labels secondary</a:t>
            </a:r>
          </a:p>
        </p:txBody>
      </p:sp>
      <p:sp>
        <p:nvSpPr>
          <p:cNvPr id="14" name="TextBox 13"/>
          <p:cNvSpPr txBox="1"/>
          <p:nvPr/>
        </p:nvSpPr>
        <p:spPr>
          <a:xfrm>
            <a:off x="1463951" y="5411208"/>
            <a:ext cx="6215997" cy="584775"/>
          </a:xfrm>
          <a:prstGeom prst="rect">
            <a:avLst/>
          </a:prstGeom>
          <a:noFill/>
        </p:spPr>
        <p:txBody>
          <a:bodyPr wrap="none" rtlCol="0">
            <a:spAutoFit/>
          </a:bodyPr>
          <a:lstStyle/>
          <a:p>
            <a:pPr algn="ctr"/>
            <a:r>
              <a:rPr lang="en-US" sz="1600" dirty="0"/>
              <a:t>A graph for a presentation has different qualities than a graph for a paper.</a:t>
            </a:r>
          </a:p>
          <a:p>
            <a:pPr algn="ctr"/>
            <a:r>
              <a:rPr lang="en-US" sz="1600" dirty="0"/>
              <a:t>Avoid using the same figures.</a:t>
            </a:r>
          </a:p>
        </p:txBody>
      </p:sp>
      <p:sp>
        <p:nvSpPr>
          <p:cNvPr id="15" name="TextBox 14"/>
          <p:cNvSpPr txBox="1"/>
          <p:nvPr/>
        </p:nvSpPr>
        <p:spPr>
          <a:xfrm>
            <a:off x="6174582" y="553750"/>
            <a:ext cx="3044423" cy="584775"/>
          </a:xfrm>
          <a:prstGeom prst="rect">
            <a:avLst/>
          </a:prstGeom>
          <a:noFill/>
        </p:spPr>
        <p:txBody>
          <a:bodyPr wrap="none" rtlCol="0">
            <a:spAutoFit/>
          </a:bodyPr>
          <a:lstStyle/>
          <a:p>
            <a:r>
              <a:rPr lang="en-US" sz="1600" dirty="0"/>
              <a:t>Source: Optics &amp; Photonics News </a:t>
            </a:r>
          </a:p>
          <a:p>
            <a:pPr>
              <a:tabLst>
                <a:tab pos="685800" algn="l"/>
              </a:tabLst>
            </a:pPr>
            <a:r>
              <a:rPr lang="en-US" sz="1600" dirty="0"/>
              <a:t>	March 2011, </a:t>
            </a:r>
            <a:r>
              <a:rPr lang="en-US" sz="1600" dirty="0" err="1"/>
              <a:t>pg</a:t>
            </a:r>
            <a:r>
              <a:rPr lang="en-US" sz="1600" dirty="0"/>
              <a:t> 12</a:t>
            </a:r>
          </a:p>
        </p:txBody>
      </p:sp>
      <p:sp>
        <p:nvSpPr>
          <p:cNvPr id="16" name="TextBox 15"/>
          <p:cNvSpPr txBox="1"/>
          <p:nvPr/>
        </p:nvSpPr>
        <p:spPr>
          <a:xfrm>
            <a:off x="232235" y="4554521"/>
            <a:ext cx="3137397" cy="338554"/>
          </a:xfrm>
          <a:prstGeom prst="rect">
            <a:avLst/>
          </a:prstGeom>
          <a:noFill/>
        </p:spPr>
        <p:txBody>
          <a:bodyPr wrap="none" rtlCol="0">
            <a:spAutoFit/>
          </a:bodyPr>
          <a:lstStyle/>
          <a:p>
            <a:r>
              <a:rPr lang="en-US" sz="1600" dirty="0"/>
              <a:t>(Maybe should have axes labels…)</a:t>
            </a:r>
          </a:p>
        </p:txBody>
      </p:sp>
    </p:spTree>
    <p:extLst>
      <p:ext uri="{BB962C8B-B14F-4D97-AF65-F5344CB8AC3E}">
        <p14:creationId xmlns:p14="http://schemas.microsoft.com/office/powerpoint/2010/main" val="1647793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Check that your graphs contain…</a:t>
            </a:r>
          </a:p>
        </p:txBody>
      </p:sp>
      <p:pic>
        <p:nvPicPr>
          <p:cNvPr id="3" name="Picture 1"/>
          <p:cNvPicPr>
            <a:picLocks noChangeAspect="1" noChangeArrowheads="1"/>
          </p:cNvPicPr>
          <p:nvPr/>
        </p:nvPicPr>
        <p:blipFill>
          <a:blip r:embed="rId3" cstate="print"/>
          <a:srcRect/>
          <a:stretch>
            <a:fillRect/>
          </a:stretch>
        </p:blipFill>
        <p:spPr bwMode="auto">
          <a:xfrm>
            <a:off x="1912174" y="1441979"/>
            <a:ext cx="5171531" cy="4180906"/>
          </a:xfrm>
          <a:prstGeom prst="rect">
            <a:avLst/>
          </a:prstGeom>
          <a:noFill/>
          <a:ln w="9525">
            <a:noFill/>
            <a:miter lim="800000"/>
            <a:headEnd/>
            <a:tailEnd/>
          </a:ln>
        </p:spPr>
      </p:pic>
      <p:grpSp>
        <p:nvGrpSpPr>
          <p:cNvPr id="4" name="Group 3"/>
          <p:cNvGrpSpPr/>
          <p:nvPr/>
        </p:nvGrpSpPr>
        <p:grpSpPr>
          <a:xfrm>
            <a:off x="5370653" y="3067291"/>
            <a:ext cx="2453231" cy="752355"/>
            <a:chOff x="5370653" y="3067291"/>
            <a:chExt cx="2453231" cy="752355"/>
          </a:xfrm>
        </p:grpSpPr>
        <p:sp>
          <p:nvSpPr>
            <p:cNvPr id="5" name="Oval 4"/>
            <p:cNvSpPr/>
            <p:nvPr/>
          </p:nvSpPr>
          <p:spPr>
            <a:xfrm>
              <a:off x="5370653" y="3565003"/>
              <a:ext cx="648182" cy="254643"/>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164729" y="3067291"/>
              <a:ext cx="659155" cy="369332"/>
            </a:xfrm>
            <a:prstGeom prst="rect">
              <a:avLst/>
            </a:prstGeom>
            <a:noFill/>
          </p:spPr>
          <p:txBody>
            <a:bodyPr wrap="none" rtlCol="0">
              <a:spAutoFit/>
            </a:bodyPr>
            <a:lstStyle/>
            <a:p>
              <a:r>
                <a:rPr lang="en-US" b="1" dirty="0">
                  <a:solidFill>
                    <a:srgbClr val="002060"/>
                  </a:solidFill>
                </a:rPr>
                <a:t>Data</a:t>
              </a:r>
            </a:p>
          </p:txBody>
        </p:sp>
        <p:cxnSp>
          <p:nvCxnSpPr>
            <p:cNvPr id="7" name="Straight Connector 6"/>
            <p:cNvCxnSpPr>
              <a:stCxn id="6" idx="1"/>
              <a:endCxn id="5" idx="7"/>
            </p:cNvCxnSpPr>
            <p:nvPr/>
          </p:nvCxnSpPr>
          <p:spPr>
            <a:xfrm flipH="1">
              <a:off x="5923911" y="3251957"/>
              <a:ext cx="1240818" cy="35033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6680522" y="5069711"/>
            <a:ext cx="1654578" cy="417561"/>
            <a:chOff x="5370653" y="3632521"/>
            <a:chExt cx="1654578" cy="417561"/>
          </a:xfrm>
        </p:grpSpPr>
        <p:sp>
          <p:nvSpPr>
            <p:cNvPr id="9" name="Oval 8"/>
            <p:cNvSpPr/>
            <p:nvPr/>
          </p:nvSpPr>
          <p:spPr>
            <a:xfrm>
              <a:off x="5370653" y="3632521"/>
              <a:ext cx="648182" cy="150471"/>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366076" y="3680750"/>
              <a:ext cx="659155" cy="369332"/>
            </a:xfrm>
            <a:prstGeom prst="rect">
              <a:avLst/>
            </a:prstGeom>
            <a:noFill/>
          </p:spPr>
          <p:txBody>
            <a:bodyPr wrap="none" rtlCol="0">
              <a:spAutoFit/>
            </a:bodyPr>
            <a:lstStyle/>
            <a:p>
              <a:r>
                <a:rPr lang="en-US" b="1" dirty="0">
                  <a:solidFill>
                    <a:srgbClr val="002060"/>
                  </a:solidFill>
                </a:rPr>
                <a:t>Axes</a:t>
              </a:r>
            </a:p>
          </p:txBody>
        </p:sp>
        <p:cxnSp>
          <p:nvCxnSpPr>
            <p:cNvPr id="11" name="Straight Connector 10"/>
            <p:cNvCxnSpPr>
              <a:stCxn id="10" idx="1"/>
              <a:endCxn id="9" idx="6"/>
            </p:cNvCxnSpPr>
            <p:nvPr/>
          </p:nvCxnSpPr>
          <p:spPr>
            <a:xfrm flipH="1" flipV="1">
              <a:off x="6018835" y="3707757"/>
              <a:ext cx="347241" cy="15765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59445" y="5027270"/>
            <a:ext cx="3090439" cy="855468"/>
            <a:chOff x="2928396" y="3565003"/>
            <a:chExt cx="3090439" cy="855468"/>
          </a:xfrm>
        </p:grpSpPr>
        <p:sp>
          <p:nvSpPr>
            <p:cNvPr id="13" name="Oval 12"/>
            <p:cNvSpPr/>
            <p:nvPr/>
          </p:nvSpPr>
          <p:spPr>
            <a:xfrm>
              <a:off x="5370653" y="3565003"/>
              <a:ext cx="648182" cy="36653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928396" y="4051139"/>
              <a:ext cx="2257990" cy="369332"/>
            </a:xfrm>
            <a:prstGeom prst="rect">
              <a:avLst/>
            </a:prstGeom>
            <a:noFill/>
          </p:spPr>
          <p:txBody>
            <a:bodyPr wrap="none" rtlCol="0">
              <a:spAutoFit/>
            </a:bodyPr>
            <a:lstStyle/>
            <a:p>
              <a:pPr algn="r"/>
              <a:r>
                <a:rPr lang="en-US" b="1" dirty="0">
                  <a:solidFill>
                    <a:srgbClr val="002060"/>
                  </a:solidFill>
                </a:rPr>
                <a:t>Ticks and tick labels </a:t>
              </a:r>
            </a:p>
          </p:txBody>
        </p:sp>
        <p:cxnSp>
          <p:nvCxnSpPr>
            <p:cNvPr id="15" name="Straight Connector 14"/>
            <p:cNvCxnSpPr>
              <a:stCxn id="14" idx="3"/>
              <a:endCxn id="13" idx="3"/>
            </p:cNvCxnSpPr>
            <p:nvPr/>
          </p:nvCxnSpPr>
          <p:spPr>
            <a:xfrm flipV="1">
              <a:off x="5186386" y="3877858"/>
              <a:ext cx="279191" cy="35794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873890" y="2343874"/>
            <a:ext cx="1360024" cy="2545372"/>
            <a:chOff x="4548851" y="3576578"/>
            <a:chExt cx="1360024" cy="2545372"/>
          </a:xfrm>
        </p:grpSpPr>
        <p:sp>
          <p:nvSpPr>
            <p:cNvPr id="17" name="Oval 16"/>
            <p:cNvSpPr/>
            <p:nvPr/>
          </p:nvSpPr>
          <p:spPr>
            <a:xfrm>
              <a:off x="5538485" y="3576578"/>
              <a:ext cx="370390" cy="1950334"/>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8" name="TextBox 17"/>
            <p:cNvSpPr txBox="1"/>
            <p:nvPr/>
          </p:nvSpPr>
          <p:spPr>
            <a:xfrm>
              <a:off x="4548851" y="5752618"/>
              <a:ext cx="1221488" cy="369332"/>
            </a:xfrm>
            <a:prstGeom prst="rect">
              <a:avLst/>
            </a:prstGeom>
            <a:noFill/>
          </p:spPr>
          <p:txBody>
            <a:bodyPr wrap="none" rtlCol="0">
              <a:spAutoFit/>
            </a:bodyPr>
            <a:lstStyle/>
            <a:p>
              <a:r>
                <a:rPr lang="en-US" b="1" dirty="0">
                  <a:solidFill>
                    <a:srgbClr val="002060"/>
                  </a:solidFill>
                </a:rPr>
                <a:t>Axis Titles</a:t>
              </a:r>
            </a:p>
          </p:txBody>
        </p:sp>
        <p:cxnSp>
          <p:nvCxnSpPr>
            <p:cNvPr id="19" name="Straight Connector 18"/>
            <p:cNvCxnSpPr>
              <a:stCxn id="18" idx="0"/>
              <a:endCxn id="17" idx="4"/>
            </p:cNvCxnSpPr>
            <p:nvPr/>
          </p:nvCxnSpPr>
          <p:spPr>
            <a:xfrm flipV="1">
              <a:off x="5159595" y="5526912"/>
              <a:ext cx="564085" cy="22570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3768734" y="5341716"/>
            <a:ext cx="1382000" cy="693514"/>
            <a:chOff x="2919073" y="3576578"/>
            <a:chExt cx="2793032" cy="693514"/>
          </a:xfrm>
        </p:grpSpPr>
        <p:sp>
          <p:nvSpPr>
            <p:cNvPr id="21" name="Oval 20"/>
            <p:cNvSpPr/>
            <p:nvPr/>
          </p:nvSpPr>
          <p:spPr>
            <a:xfrm>
              <a:off x="5033722" y="3576578"/>
              <a:ext cx="678383" cy="36653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919073" y="3900760"/>
              <a:ext cx="1473729" cy="369332"/>
            </a:xfrm>
            <a:prstGeom prst="rect">
              <a:avLst/>
            </a:prstGeom>
            <a:noFill/>
          </p:spPr>
          <p:txBody>
            <a:bodyPr wrap="square" rtlCol="0">
              <a:spAutoFit/>
            </a:bodyPr>
            <a:lstStyle/>
            <a:p>
              <a:r>
                <a:rPr lang="en-US" b="1" dirty="0">
                  <a:solidFill>
                    <a:srgbClr val="002060"/>
                  </a:solidFill>
                </a:rPr>
                <a:t>Units</a:t>
              </a:r>
            </a:p>
          </p:txBody>
        </p:sp>
        <p:cxnSp>
          <p:nvCxnSpPr>
            <p:cNvPr id="23" name="Straight Connector 22"/>
            <p:cNvCxnSpPr>
              <a:stCxn id="22" idx="3"/>
              <a:endCxn id="21" idx="3"/>
            </p:cNvCxnSpPr>
            <p:nvPr/>
          </p:nvCxnSpPr>
          <p:spPr>
            <a:xfrm flipV="1">
              <a:off x="4392802" y="3889433"/>
              <a:ext cx="740267" cy="19599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6437453" y="1333018"/>
            <a:ext cx="2071438" cy="1155539"/>
            <a:chOff x="5370653" y="3113590"/>
            <a:chExt cx="2071438" cy="1155539"/>
          </a:xfrm>
        </p:grpSpPr>
        <p:sp>
          <p:nvSpPr>
            <p:cNvPr id="25" name="Oval 24"/>
            <p:cNvSpPr/>
            <p:nvPr/>
          </p:nvSpPr>
          <p:spPr>
            <a:xfrm>
              <a:off x="5370653" y="3565003"/>
              <a:ext cx="565231" cy="70412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69307" y="3113590"/>
              <a:ext cx="1272784" cy="369332"/>
            </a:xfrm>
            <a:prstGeom prst="rect">
              <a:avLst/>
            </a:prstGeom>
            <a:noFill/>
          </p:spPr>
          <p:txBody>
            <a:bodyPr wrap="none" rtlCol="0">
              <a:spAutoFit/>
            </a:bodyPr>
            <a:lstStyle/>
            <a:p>
              <a:r>
                <a:rPr lang="en-US" b="1" dirty="0">
                  <a:solidFill>
                    <a:srgbClr val="002060"/>
                  </a:solidFill>
                </a:rPr>
                <a:t>Error Bars</a:t>
              </a:r>
            </a:p>
          </p:txBody>
        </p:sp>
        <p:cxnSp>
          <p:nvCxnSpPr>
            <p:cNvPr id="27" name="Straight Connector 26"/>
            <p:cNvCxnSpPr>
              <a:stCxn id="26" idx="1"/>
              <a:endCxn id="25" idx="7"/>
            </p:cNvCxnSpPr>
            <p:nvPr/>
          </p:nvCxnSpPr>
          <p:spPr>
            <a:xfrm flipH="1">
              <a:off x="5853108" y="3298256"/>
              <a:ext cx="316199" cy="36986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617580" y="3765630"/>
            <a:ext cx="2744436" cy="1385103"/>
            <a:chOff x="5370653" y="3321934"/>
            <a:chExt cx="2744436" cy="1385103"/>
          </a:xfrm>
        </p:grpSpPr>
        <p:sp>
          <p:nvSpPr>
            <p:cNvPr id="29" name="Oval 28"/>
            <p:cNvSpPr/>
            <p:nvPr/>
          </p:nvSpPr>
          <p:spPr>
            <a:xfrm>
              <a:off x="5370653" y="3565002"/>
              <a:ext cx="1269357" cy="1142035"/>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199454" y="3321934"/>
              <a:ext cx="915635" cy="369332"/>
            </a:xfrm>
            <a:prstGeom prst="rect">
              <a:avLst/>
            </a:prstGeom>
            <a:noFill/>
          </p:spPr>
          <p:txBody>
            <a:bodyPr wrap="none" rtlCol="0">
              <a:spAutoFit/>
            </a:bodyPr>
            <a:lstStyle/>
            <a:p>
              <a:r>
                <a:rPr lang="en-US" b="1" dirty="0">
                  <a:solidFill>
                    <a:srgbClr val="002060"/>
                  </a:solidFill>
                </a:rPr>
                <a:t>Legend</a:t>
              </a:r>
            </a:p>
          </p:txBody>
        </p:sp>
        <p:cxnSp>
          <p:nvCxnSpPr>
            <p:cNvPr id="31" name="Straight Connector 30"/>
            <p:cNvCxnSpPr>
              <a:stCxn id="30" idx="1"/>
              <a:endCxn id="29" idx="7"/>
            </p:cNvCxnSpPr>
            <p:nvPr/>
          </p:nvCxnSpPr>
          <p:spPr>
            <a:xfrm flipH="1">
              <a:off x="6454117" y="3506600"/>
              <a:ext cx="745337" cy="2256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a:xfrm>
            <a:off x="5806705" y="5496621"/>
            <a:ext cx="1386918" cy="338554"/>
          </a:xfrm>
          <a:prstGeom prst="rect">
            <a:avLst/>
          </a:prstGeom>
          <a:noFill/>
        </p:spPr>
        <p:txBody>
          <a:bodyPr wrap="none" rtlCol="0">
            <a:spAutoFit/>
          </a:bodyPr>
          <a:lstStyle/>
          <a:p>
            <a:r>
              <a:rPr lang="en-US" sz="1600" b="1" dirty="0">
                <a:solidFill>
                  <a:srgbClr val="002060"/>
                </a:solidFill>
              </a:rPr>
              <a:t>Font size ≥ 16</a:t>
            </a:r>
          </a:p>
        </p:txBody>
      </p:sp>
    </p:spTree>
    <p:extLst>
      <p:ext uri="{BB962C8B-B14F-4D97-AF65-F5344CB8AC3E}">
        <p14:creationId xmlns:p14="http://schemas.microsoft.com/office/powerpoint/2010/main" val="688020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Delivery adds what a slide cannot</a:t>
            </a:r>
          </a:p>
        </p:txBody>
      </p:sp>
      <p:sp>
        <p:nvSpPr>
          <p:cNvPr id="3" name="TextBox 2"/>
          <p:cNvSpPr txBox="1"/>
          <p:nvPr/>
        </p:nvSpPr>
        <p:spPr>
          <a:xfrm>
            <a:off x="846715" y="1547155"/>
            <a:ext cx="1721946" cy="461665"/>
          </a:xfrm>
          <a:prstGeom prst="rect">
            <a:avLst/>
          </a:prstGeom>
          <a:noFill/>
        </p:spPr>
        <p:txBody>
          <a:bodyPr wrap="none" rtlCol="0">
            <a:spAutoFit/>
          </a:bodyPr>
          <a:lstStyle/>
          <a:p>
            <a:r>
              <a:rPr lang="en-US" sz="2400" dirty="0"/>
              <a:t>Enthusiasm!</a:t>
            </a:r>
          </a:p>
        </p:txBody>
      </p:sp>
      <p:sp>
        <p:nvSpPr>
          <p:cNvPr id="4" name="TextBox 3"/>
          <p:cNvSpPr txBox="1"/>
          <p:nvPr/>
        </p:nvSpPr>
        <p:spPr>
          <a:xfrm>
            <a:off x="846715" y="2849123"/>
            <a:ext cx="3307316" cy="461665"/>
          </a:xfrm>
          <a:prstGeom prst="rect">
            <a:avLst/>
          </a:prstGeom>
          <a:noFill/>
        </p:spPr>
        <p:txBody>
          <a:bodyPr wrap="none" rtlCol="0">
            <a:spAutoFit/>
          </a:bodyPr>
          <a:lstStyle/>
          <a:p>
            <a:r>
              <a:rPr lang="en-US" sz="2400" dirty="0"/>
              <a:t>Interaction with audience</a:t>
            </a:r>
          </a:p>
        </p:txBody>
      </p:sp>
      <mc:AlternateContent xmlns:mc="http://schemas.openxmlformats.org/markup-compatibility/2006" xmlns:a14="http://schemas.microsoft.com/office/drawing/2010/main">
        <mc:Choice Requires="a14">
          <p:sp>
            <p:nvSpPr>
              <p:cNvPr id="5" name="TextBox 4"/>
              <p:cNvSpPr txBox="1"/>
              <p:nvPr/>
            </p:nvSpPr>
            <p:spPr>
              <a:xfrm>
                <a:off x="846715" y="3971688"/>
                <a:ext cx="4153125" cy="461665"/>
              </a:xfrm>
              <a:prstGeom prst="rect">
                <a:avLst/>
              </a:prstGeom>
              <a:noFill/>
            </p:spPr>
            <p:txBody>
              <a:bodyPr wrap="none" rtlCol="0">
                <a:spAutoFit/>
              </a:bodyPr>
              <a:lstStyle/>
              <a:p>
                <a:r>
                  <a:rPr lang="en-US" sz="2400" dirty="0"/>
                  <a:t>Words spoken </a:t>
                </a:r>
                <a14:m>
                  <m:oMath xmlns:m="http://schemas.openxmlformats.org/officeDocument/2006/math">
                    <m:r>
                      <a:rPr lang="en-US" sz="2400" i="1" dirty="0" smtClean="0">
                        <a:latin typeface="Cambria Math" panose="02040503050406030204" pitchFamily="18" charset="0"/>
                      </a:rPr>
                      <m:t>≫</m:t>
                    </m:r>
                  </m:oMath>
                </a14:m>
                <a:r>
                  <a:rPr lang="en-US" sz="2400" dirty="0"/>
                  <a:t> words on slide</a:t>
                </a:r>
              </a:p>
            </p:txBody>
          </p:sp>
        </mc:Choice>
        <mc:Fallback xmlns="">
          <p:sp>
            <p:nvSpPr>
              <p:cNvPr id="5" name="TextBox 4"/>
              <p:cNvSpPr txBox="1">
                <a:spLocks noRot="1" noChangeAspect="1" noMove="1" noResize="1" noEditPoints="1" noAdjustHandles="1" noChangeArrowheads="1" noChangeShapeType="1" noTextEdit="1"/>
              </p:cNvSpPr>
              <p:nvPr/>
            </p:nvSpPr>
            <p:spPr>
              <a:xfrm>
                <a:off x="846715" y="3971688"/>
                <a:ext cx="4153125" cy="461665"/>
              </a:xfrm>
              <a:prstGeom prst="rect">
                <a:avLst/>
              </a:prstGeom>
              <a:blipFill rotWithShape="0">
                <a:blip r:embed="rId2"/>
                <a:stretch>
                  <a:fillRect l="-2349" t="-10667" r="-734" b="-30667"/>
                </a:stretch>
              </a:blipFill>
            </p:spPr>
            <p:txBody>
              <a:bodyPr/>
              <a:lstStyle/>
              <a:p>
                <a:r>
                  <a:rPr lang="en-US">
                    <a:noFill/>
                  </a:rPr>
                  <a:t> </a:t>
                </a:r>
              </a:p>
            </p:txBody>
          </p:sp>
        </mc:Fallback>
      </mc:AlternateContent>
      <p:sp>
        <p:nvSpPr>
          <p:cNvPr id="6" name="TextBox 5"/>
          <p:cNvSpPr txBox="1"/>
          <p:nvPr/>
        </p:nvSpPr>
        <p:spPr>
          <a:xfrm>
            <a:off x="1707688" y="4433353"/>
            <a:ext cx="4124847" cy="400110"/>
          </a:xfrm>
          <a:prstGeom prst="rect">
            <a:avLst/>
          </a:prstGeom>
          <a:noFill/>
        </p:spPr>
        <p:txBody>
          <a:bodyPr wrap="none" rtlCol="0">
            <a:spAutoFit/>
          </a:bodyPr>
          <a:lstStyle/>
          <a:p>
            <a:r>
              <a:rPr lang="en-US" sz="2000" dirty="0"/>
              <a:t>Speaker gives context and </a:t>
            </a:r>
            <a:r>
              <a:rPr lang="en-US" sz="2000" dirty="0" err="1"/>
              <a:t>addn’l</a:t>
            </a:r>
            <a:r>
              <a:rPr lang="en-US" sz="2000" dirty="0"/>
              <a:t> info.</a:t>
            </a:r>
          </a:p>
        </p:txBody>
      </p:sp>
      <p:pic>
        <p:nvPicPr>
          <p:cNvPr id="1026" name="Picture 2" descr="Image result for sci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155" y="1225454"/>
            <a:ext cx="1545935" cy="156673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433861" y="2597140"/>
            <a:ext cx="1398674" cy="1152307"/>
            <a:chOff x="5834905" y="2510845"/>
            <a:chExt cx="1398674" cy="1152307"/>
          </a:xfrm>
        </p:grpSpPr>
        <p:sp>
          <p:nvSpPr>
            <p:cNvPr id="7" name="Oval Callout 6"/>
            <p:cNvSpPr/>
            <p:nvPr/>
          </p:nvSpPr>
          <p:spPr>
            <a:xfrm>
              <a:off x="6319179" y="3050504"/>
              <a:ext cx="914400" cy="612648"/>
            </a:xfrm>
            <a:prstGeom prst="wedgeEllipseCallout">
              <a:avLst>
                <a:gd name="adj1" fmla="val -37500"/>
                <a:gd name="adj2" fmla="val 71828"/>
              </a:avLst>
            </a:prstGeom>
            <a:solidFill>
              <a:srgbClr val="FF0000"/>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ular Callout 7"/>
            <p:cNvSpPr/>
            <p:nvPr/>
          </p:nvSpPr>
          <p:spPr>
            <a:xfrm>
              <a:off x="6171850" y="2510845"/>
              <a:ext cx="914400" cy="612648"/>
            </a:xfrm>
            <a:prstGeom prst="wedgeRoundRectCallout">
              <a:avLst>
                <a:gd name="adj1" fmla="val 42709"/>
                <a:gd name="adj2" fmla="val 81157"/>
                <a:gd name="adj3" fmla="val 16667"/>
              </a:avLst>
            </a:prstGeom>
            <a:solidFill>
              <a:srgbClr val="2966FF"/>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ular Callout 8"/>
            <p:cNvSpPr/>
            <p:nvPr/>
          </p:nvSpPr>
          <p:spPr>
            <a:xfrm>
              <a:off x="5834905" y="2736658"/>
              <a:ext cx="604529" cy="680773"/>
            </a:xfrm>
            <a:prstGeom prst="wedgeRectCallout">
              <a:avLst>
                <a:gd name="adj1" fmla="val -20833"/>
                <a:gd name="adj2" fmla="val 74901"/>
              </a:avLst>
            </a:prstGeom>
            <a:solidFill>
              <a:srgbClr val="00B050"/>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TextBox 11"/>
          <p:cNvSpPr txBox="1"/>
          <p:nvPr/>
        </p:nvSpPr>
        <p:spPr>
          <a:xfrm>
            <a:off x="846715" y="5151190"/>
            <a:ext cx="4104009" cy="461665"/>
          </a:xfrm>
          <a:prstGeom prst="rect">
            <a:avLst/>
          </a:prstGeom>
          <a:noFill/>
        </p:spPr>
        <p:txBody>
          <a:bodyPr wrap="none" rtlCol="0">
            <a:spAutoFit/>
          </a:bodyPr>
          <a:lstStyle/>
          <a:p>
            <a:r>
              <a:rPr lang="en-US" sz="2400" dirty="0"/>
              <a:t>Faster info transfer than a paper</a:t>
            </a:r>
          </a:p>
        </p:txBody>
      </p:sp>
    </p:spTree>
    <p:extLst>
      <p:ext uri="{BB962C8B-B14F-4D97-AF65-F5344CB8AC3E}">
        <p14:creationId xmlns:p14="http://schemas.microsoft.com/office/powerpoint/2010/main" val="629955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Practice, Practice, Practice</a:t>
            </a:r>
          </a:p>
        </p:txBody>
      </p:sp>
      <p:sp>
        <p:nvSpPr>
          <p:cNvPr id="3" name="TextBox 2"/>
          <p:cNvSpPr txBox="1"/>
          <p:nvPr/>
        </p:nvSpPr>
        <p:spPr>
          <a:xfrm>
            <a:off x="4149545" y="1284282"/>
            <a:ext cx="3615092" cy="646331"/>
          </a:xfrm>
          <a:prstGeom prst="rect">
            <a:avLst/>
          </a:prstGeom>
          <a:noFill/>
        </p:spPr>
        <p:txBody>
          <a:bodyPr wrap="none" rtlCol="0">
            <a:spAutoFit/>
          </a:bodyPr>
          <a:lstStyle/>
          <a:p>
            <a:r>
              <a:rPr lang="en-US" sz="2000" dirty="0"/>
              <a:t>Write a script</a:t>
            </a:r>
          </a:p>
          <a:p>
            <a:r>
              <a:rPr lang="en-US" sz="1600" dirty="0"/>
              <a:t>(especially if non-native English speaker)</a:t>
            </a:r>
          </a:p>
        </p:txBody>
      </p:sp>
      <p:sp>
        <p:nvSpPr>
          <p:cNvPr id="4" name="TextBox 3"/>
          <p:cNvSpPr txBox="1"/>
          <p:nvPr/>
        </p:nvSpPr>
        <p:spPr>
          <a:xfrm>
            <a:off x="385855" y="1284282"/>
            <a:ext cx="1933799" cy="400110"/>
          </a:xfrm>
          <a:prstGeom prst="rect">
            <a:avLst/>
          </a:prstGeom>
          <a:noFill/>
        </p:spPr>
        <p:txBody>
          <a:bodyPr wrap="none" rtlCol="0">
            <a:spAutoFit/>
          </a:bodyPr>
          <a:lstStyle/>
          <a:p>
            <a:r>
              <a:rPr lang="en-US" sz="2000" dirty="0"/>
              <a:t>1. Alone, silently</a:t>
            </a:r>
          </a:p>
        </p:txBody>
      </p:sp>
      <p:sp>
        <p:nvSpPr>
          <p:cNvPr id="5" name="TextBox 4"/>
          <p:cNvSpPr txBox="1"/>
          <p:nvPr/>
        </p:nvSpPr>
        <p:spPr>
          <a:xfrm>
            <a:off x="385855" y="1695386"/>
            <a:ext cx="2028376" cy="400110"/>
          </a:xfrm>
          <a:prstGeom prst="rect">
            <a:avLst/>
          </a:prstGeom>
          <a:noFill/>
        </p:spPr>
        <p:txBody>
          <a:bodyPr wrap="none" rtlCol="0">
            <a:spAutoFit/>
          </a:bodyPr>
          <a:lstStyle/>
          <a:p>
            <a:r>
              <a:rPr lang="en-US" sz="2000" dirty="0"/>
              <a:t>2. Alone, out loud</a:t>
            </a:r>
          </a:p>
        </p:txBody>
      </p:sp>
      <p:sp>
        <p:nvSpPr>
          <p:cNvPr id="6" name="TextBox 5"/>
          <p:cNvSpPr txBox="1"/>
          <p:nvPr/>
        </p:nvSpPr>
        <p:spPr>
          <a:xfrm>
            <a:off x="385855" y="2106490"/>
            <a:ext cx="2653547" cy="400110"/>
          </a:xfrm>
          <a:prstGeom prst="rect">
            <a:avLst/>
          </a:prstGeom>
          <a:noFill/>
        </p:spPr>
        <p:txBody>
          <a:bodyPr wrap="none" rtlCol="0">
            <a:spAutoFit/>
          </a:bodyPr>
          <a:lstStyle/>
          <a:p>
            <a:r>
              <a:rPr lang="en-US" sz="2000" dirty="0"/>
              <a:t>3. Alone, video yourself</a:t>
            </a:r>
          </a:p>
        </p:txBody>
      </p:sp>
      <p:sp>
        <p:nvSpPr>
          <p:cNvPr id="7" name="TextBox 6"/>
          <p:cNvSpPr txBox="1"/>
          <p:nvPr/>
        </p:nvSpPr>
        <p:spPr>
          <a:xfrm>
            <a:off x="385855" y="2517594"/>
            <a:ext cx="3246402" cy="400110"/>
          </a:xfrm>
          <a:prstGeom prst="rect">
            <a:avLst/>
          </a:prstGeom>
          <a:noFill/>
        </p:spPr>
        <p:txBody>
          <a:bodyPr wrap="none" rtlCol="0">
            <a:spAutoFit/>
          </a:bodyPr>
          <a:lstStyle/>
          <a:p>
            <a:r>
              <a:rPr lang="en-US" sz="2000" dirty="0"/>
              <a:t>4. In front of </a:t>
            </a:r>
            <a:r>
              <a:rPr lang="en-US" sz="2000" dirty="0" err="1"/>
              <a:t>labmates</a:t>
            </a:r>
            <a:r>
              <a:rPr lang="en-US" sz="2000" dirty="0"/>
              <a:t>/friends</a:t>
            </a:r>
          </a:p>
        </p:txBody>
      </p:sp>
      <p:sp>
        <p:nvSpPr>
          <p:cNvPr id="8" name="TextBox 7"/>
          <p:cNvSpPr txBox="1"/>
          <p:nvPr/>
        </p:nvSpPr>
        <p:spPr>
          <a:xfrm>
            <a:off x="385855" y="2928697"/>
            <a:ext cx="5282215" cy="400110"/>
          </a:xfrm>
          <a:prstGeom prst="rect">
            <a:avLst/>
          </a:prstGeom>
          <a:noFill/>
        </p:spPr>
        <p:txBody>
          <a:bodyPr wrap="none" rtlCol="0">
            <a:spAutoFit/>
          </a:bodyPr>
          <a:lstStyle/>
          <a:p>
            <a:r>
              <a:rPr lang="en-US" sz="2000" dirty="0"/>
              <a:t>5. In front of research group, including professors</a:t>
            </a:r>
          </a:p>
        </p:txBody>
      </p:sp>
      <p:sp>
        <p:nvSpPr>
          <p:cNvPr id="9" name="TextBox 8"/>
          <p:cNvSpPr txBox="1"/>
          <p:nvPr/>
        </p:nvSpPr>
        <p:spPr>
          <a:xfrm>
            <a:off x="385855" y="3436117"/>
            <a:ext cx="7937429" cy="461665"/>
          </a:xfrm>
          <a:prstGeom prst="rect">
            <a:avLst/>
          </a:prstGeom>
          <a:noFill/>
        </p:spPr>
        <p:txBody>
          <a:bodyPr wrap="none" rtlCol="0">
            <a:spAutoFit/>
          </a:bodyPr>
          <a:lstStyle/>
          <a:p>
            <a:r>
              <a:rPr lang="en-US" sz="2400" dirty="0"/>
              <a:t>Time yourself:	e.g. 10 mins for APS-style, 2 mins for questions</a:t>
            </a:r>
          </a:p>
        </p:txBody>
      </p:sp>
      <p:sp>
        <p:nvSpPr>
          <p:cNvPr id="13" name="Rectangle 12"/>
          <p:cNvSpPr/>
          <p:nvPr/>
        </p:nvSpPr>
        <p:spPr>
          <a:xfrm>
            <a:off x="4762220" y="3967989"/>
            <a:ext cx="4264760" cy="1015663"/>
          </a:xfrm>
          <a:prstGeom prst="rect">
            <a:avLst/>
          </a:prstGeom>
        </p:spPr>
        <p:txBody>
          <a:bodyPr wrap="square">
            <a:spAutoFit/>
          </a:bodyPr>
          <a:lstStyle/>
          <a:p>
            <a:r>
              <a:rPr lang="en-US" sz="2000" dirty="0"/>
              <a:t>Fidgeting</a:t>
            </a:r>
          </a:p>
          <a:p>
            <a:r>
              <a:rPr lang="en-US" sz="2000" dirty="0"/>
              <a:t>Um, uh, ah, etc.</a:t>
            </a:r>
          </a:p>
          <a:p>
            <a:r>
              <a:rPr lang="en-US" sz="2000" dirty="0"/>
              <a:t>Excessive laser pointer use, or wiggling</a:t>
            </a:r>
          </a:p>
        </p:txBody>
      </p:sp>
      <p:sp>
        <p:nvSpPr>
          <p:cNvPr id="14" name="Rectangle 13"/>
          <p:cNvSpPr/>
          <p:nvPr/>
        </p:nvSpPr>
        <p:spPr>
          <a:xfrm>
            <a:off x="385855" y="3929584"/>
            <a:ext cx="4402167" cy="461665"/>
          </a:xfrm>
          <a:prstGeom prst="rect">
            <a:avLst/>
          </a:prstGeom>
        </p:spPr>
        <p:txBody>
          <a:bodyPr wrap="none">
            <a:spAutoFit/>
          </a:bodyPr>
          <a:lstStyle/>
          <a:p>
            <a:r>
              <a:rPr lang="en-US" sz="2400" dirty="0"/>
              <a:t>Be aware of distracting behaviors:</a:t>
            </a:r>
          </a:p>
        </p:txBody>
      </p:sp>
      <p:sp>
        <p:nvSpPr>
          <p:cNvPr id="16" name="Rectangle 15"/>
          <p:cNvSpPr/>
          <p:nvPr/>
        </p:nvSpPr>
        <p:spPr>
          <a:xfrm>
            <a:off x="5057054" y="5022057"/>
            <a:ext cx="3852906" cy="1015663"/>
          </a:xfrm>
          <a:prstGeom prst="rect">
            <a:avLst/>
          </a:prstGeom>
        </p:spPr>
        <p:txBody>
          <a:bodyPr wrap="square">
            <a:spAutoFit/>
          </a:bodyPr>
          <a:lstStyle/>
          <a:p>
            <a:r>
              <a:rPr lang="en-US" sz="2000" dirty="0"/>
              <a:t>Eye contact with whole audience</a:t>
            </a:r>
          </a:p>
          <a:p>
            <a:r>
              <a:rPr lang="en-US" sz="2000" dirty="0"/>
              <a:t>Body turned toward audience</a:t>
            </a:r>
          </a:p>
          <a:p>
            <a:r>
              <a:rPr lang="en-US" sz="2000" dirty="0"/>
              <a:t>Steady, stable laser pointer use</a:t>
            </a:r>
          </a:p>
        </p:txBody>
      </p:sp>
      <p:sp>
        <p:nvSpPr>
          <p:cNvPr id="17" name="Rectangle 16"/>
          <p:cNvSpPr/>
          <p:nvPr/>
        </p:nvSpPr>
        <p:spPr>
          <a:xfrm>
            <a:off x="385855" y="4975467"/>
            <a:ext cx="4753224" cy="461665"/>
          </a:xfrm>
          <a:prstGeom prst="rect">
            <a:avLst/>
          </a:prstGeom>
        </p:spPr>
        <p:txBody>
          <a:bodyPr wrap="none">
            <a:spAutoFit/>
          </a:bodyPr>
          <a:lstStyle/>
          <a:p>
            <a:r>
              <a:rPr lang="en-US" sz="2400" dirty="0"/>
              <a:t>Check that you have good behaviors:</a:t>
            </a:r>
          </a:p>
        </p:txBody>
      </p:sp>
    </p:spTree>
    <p:extLst>
      <p:ext uri="{BB962C8B-B14F-4D97-AF65-F5344CB8AC3E}">
        <p14:creationId xmlns:p14="http://schemas.microsoft.com/office/powerpoint/2010/main" val="42839627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3" grpId="0"/>
      <p:bldP spid="14"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Five Kinds of Questions</a:t>
            </a:r>
          </a:p>
        </p:txBody>
      </p:sp>
      <p:sp>
        <p:nvSpPr>
          <p:cNvPr id="5" name="TextBox 4"/>
          <p:cNvSpPr txBox="1"/>
          <p:nvPr/>
        </p:nvSpPr>
        <p:spPr>
          <a:xfrm>
            <a:off x="1373544" y="1918706"/>
            <a:ext cx="3239990" cy="461665"/>
          </a:xfrm>
          <a:prstGeom prst="rect">
            <a:avLst/>
          </a:prstGeom>
          <a:noFill/>
        </p:spPr>
        <p:txBody>
          <a:bodyPr wrap="none" rtlCol="0">
            <a:spAutoFit/>
          </a:bodyPr>
          <a:lstStyle/>
          <a:p>
            <a:r>
              <a:rPr lang="en-US" sz="2400" dirty="0"/>
              <a:t>Request for Clarification</a:t>
            </a:r>
          </a:p>
        </p:txBody>
      </p:sp>
      <p:sp>
        <p:nvSpPr>
          <p:cNvPr id="6" name="TextBox 5"/>
          <p:cNvSpPr txBox="1"/>
          <p:nvPr/>
        </p:nvSpPr>
        <p:spPr>
          <a:xfrm>
            <a:off x="1373544" y="2503505"/>
            <a:ext cx="4139275" cy="461665"/>
          </a:xfrm>
          <a:prstGeom prst="rect">
            <a:avLst/>
          </a:prstGeom>
          <a:noFill/>
        </p:spPr>
        <p:txBody>
          <a:bodyPr wrap="none" rtlCol="0">
            <a:spAutoFit/>
          </a:bodyPr>
          <a:lstStyle/>
          <a:p>
            <a:r>
              <a:rPr lang="en-US" sz="2400" dirty="0"/>
              <a:t>Request for Further Information</a:t>
            </a:r>
          </a:p>
        </p:txBody>
      </p:sp>
      <p:sp>
        <p:nvSpPr>
          <p:cNvPr id="7" name="TextBox 6"/>
          <p:cNvSpPr txBox="1"/>
          <p:nvPr/>
        </p:nvSpPr>
        <p:spPr>
          <a:xfrm>
            <a:off x="1373544" y="3092507"/>
            <a:ext cx="3139001" cy="461665"/>
          </a:xfrm>
          <a:prstGeom prst="rect">
            <a:avLst/>
          </a:prstGeom>
          <a:noFill/>
        </p:spPr>
        <p:txBody>
          <a:bodyPr wrap="none" rtlCol="0">
            <a:spAutoFit/>
          </a:bodyPr>
          <a:lstStyle/>
          <a:p>
            <a:r>
              <a:rPr lang="en-US" sz="2400" dirty="0"/>
              <a:t>Request for Speculation</a:t>
            </a:r>
          </a:p>
        </p:txBody>
      </p:sp>
      <p:sp>
        <p:nvSpPr>
          <p:cNvPr id="8" name="TextBox 7"/>
          <p:cNvSpPr txBox="1"/>
          <p:nvPr/>
        </p:nvSpPr>
        <p:spPr>
          <a:xfrm>
            <a:off x="1373544" y="3808859"/>
            <a:ext cx="3191899" cy="461665"/>
          </a:xfrm>
          <a:prstGeom prst="rect">
            <a:avLst/>
          </a:prstGeom>
          <a:noFill/>
        </p:spPr>
        <p:txBody>
          <a:bodyPr wrap="none" rtlCol="0">
            <a:spAutoFit/>
          </a:bodyPr>
          <a:lstStyle/>
          <a:p>
            <a:r>
              <a:rPr lang="en-US" sz="2400" dirty="0"/>
              <a:t>Request for Comparison</a:t>
            </a:r>
          </a:p>
        </p:txBody>
      </p:sp>
      <p:sp>
        <p:nvSpPr>
          <p:cNvPr id="9" name="TextBox 8"/>
          <p:cNvSpPr txBox="1"/>
          <p:nvPr/>
        </p:nvSpPr>
        <p:spPr>
          <a:xfrm>
            <a:off x="1373544" y="4759911"/>
            <a:ext cx="1978427" cy="461665"/>
          </a:xfrm>
          <a:prstGeom prst="rect">
            <a:avLst/>
          </a:prstGeom>
          <a:noFill/>
        </p:spPr>
        <p:txBody>
          <a:bodyPr wrap="none" rtlCol="0">
            <a:spAutoFit/>
          </a:bodyPr>
          <a:lstStyle/>
          <a:p>
            <a:r>
              <a:rPr lang="en-US" sz="2400" dirty="0"/>
              <a:t>Not a question</a:t>
            </a:r>
          </a:p>
        </p:txBody>
      </p:sp>
      <p:grpSp>
        <p:nvGrpSpPr>
          <p:cNvPr id="12" name="Group 11"/>
          <p:cNvGrpSpPr/>
          <p:nvPr/>
        </p:nvGrpSpPr>
        <p:grpSpPr>
          <a:xfrm>
            <a:off x="-7317" y="1918706"/>
            <a:ext cx="1344832" cy="1635466"/>
            <a:chOff x="1000335" y="1586325"/>
            <a:chExt cx="1344832" cy="1635466"/>
          </a:xfrm>
        </p:grpSpPr>
        <p:sp>
          <p:nvSpPr>
            <p:cNvPr id="10" name="Left Brace 9"/>
            <p:cNvSpPr/>
            <p:nvPr/>
          </p:nvSpPr>
          <p:spPr>
            <a:xfrm>
              <a:off x="2057035" y="1586325"/>
              <a:ext cx="288132" cy="163546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1000335" y="2084825"/>
              <a:ext cx="1056700" cy="646331"/>
            </a:xfrm>
            <a:prstGeom prst="rect">
              <a:avLst/>
            </a:prstGeom>
            <a:noFill/>
          </p:spPr>
          <p:txBody>
            <a:bodyPr wrap="none" rtlCol="0">
              <a:spAutoFit/>
            </a:bodyPr>
            <a:lstStyle/>
            <a:p>
              <a:pPr algn="ctr"/>
              <a:r>
                <a:rPr lang="en-US" dirty="0"/>
                <a:t>90% of</a:t>
              </a:r>
            </a:p>
            <a:p>
              <a:pPr algn="ctr"/>
              <a:r>
                <a:rPr lang="en-US" dirty="0"/>
                <a:t>questions</a:t>
              </a:r>
            </a:p>
          </p:txBody>
        </p:sp>
      </p:grpSp>
      <p:sp>
        <p:nvSpPr>
          <p:cNvPr id="13" name="TextBox 12"/>
          <p:cNvSpPr txBox="1"/>
          <p:nvPr/>
        </p:nvSpPr>
        <p:spPr>
          <a:xfrm>
            <a:off x="3338618" y="4759911"/>
            <a:ext cx="970137" cy="461665"/>
          </a:xfrm>
          <a:prstGeom prst="rect">
            <a:avLst/>
          </a:prstGeom>
          <a:noFill/>
        </p:spPr>
        <p:txBody>
          <a:bodyPr wrap="none" rtlCol="0">
            <a:spAutoFit/>
          </a:bodyPr>
          <a:lstStyle/>
          <a:p>
            <a:r>
              <a:rPr lang="en-US" sz="2400" dirty="0"/>
              <a:t>(Rare)</a:t>
            </a:r>
          </a:p>
        </p:txBody>
      </p:sp>
      <p:sp>
        <p:nvSpPr>
          <p:cNvPr id="14" name="TextBox 13"/>
          <p:cNvSpPr txBox="1"/>
          <p:nvPr/>
        </p:nvSpPr>
        <p:spPr>
          <a:xfrm>
            <a:off x="5615387" y="1918706"/>
            <a:ext cx="1532792" cy="461665"/>
          </a:xfrm>
          <a:prstGeom prst="rect">
            <a:avLst/>
          </a:prstGeom>
          <a:noFill/>
        </p:spPr>
        <p:txBody>
          <a:bodyPr wrap="none" rtlCol="0">
            <a:spAutoFit/>
          </a:bodyPr>
          <a:lstStyle/>
          <a:p>
            <a:r>
              <a:rPr lang="en-US" sz="2400" dirty="0"/>
              <a:t>Re-explain</a:t>
            </a:r>
          </a:p>
        </p:txBody>
      </p:sp>
      <p:sp>
        <p:nvSpPr>
          <p:cNvPr id="15" name="TextBox 14"/>
          <p:cNvSpPr txBox="1"/>
          <p:nvPr/>
        </p:nvSpPr>
        <p:spPr>
          <a:xfrm>
            <a:off x="5615387" y="2511966"/>
            <a:ext cx="2369559" cy="461665"/>
          </a:xfrm>
          <a:prstGeom prst="rect">
            <a:avLst/>
          </a:prstGeom>
          <a:noFill/>
        </p:spPr>
        <p:txBody>
          <a:bodyPr wrap="none" rtlCol="0">
            <a:spAutoFit/>
          </a:bodyPr>
          <a:lstStyle/>
          <a:p>
            <a:r>
              <a:rPr lang="en-US" sz="2400" dirty="0"/>
              <a:t>Give more details</a:t>
            </a:r>
          </a:p>
        </p:txBody>
      </p:sp>
      <p:sp>
        <p:nvSpPr>
          <p:cNvPr id="16" name="TextBox 15"/>
          <p:cNvSpPr txBox="1"/>
          <p:nvPr/>
        </p:nvSpPr>
        <p:spPr>
          <a:xfrm>
            <a:off x="5615387" y="3091824"/>
            <a:ext cx="3033995" cy="707886"/>
          </a:xfrm>
          <a:prstGeom prst="rect">
            <a:avLst/>
          </a:prstGeom>
          <a:noFill/>
        </p:spPr>
        <p:txBody>
          <a:bodyPr wrap="square" rtlCol="0">
            <a:spAutoFit/>
          </a:bodyPr>
          <a:lstStyle/>
          <a:p>
            <a:r>
              <a:rPr lang="en-US" sz="2000" dirty="0"/>
              <a:t>Apply same principles to different system.</a:t>
            </a:r>
          </a:p>
        </p:txBody>
      </p:sp>
      <p:sp>
        <p:nvSpPr>
          <p:cNvPr id="17" name="TextBox 16"/>
          <p:cNvSpPr txBox="1"/>
          <p:nvPr/>
        </p:nvSpPr>
        <p:spPr>
          <a:xfrm>
            <a:off x="2088416" y="1364151"/>
            <a:ext cx="1295547" cy="461665"/>
          </a:xfrm>
          <a:prstGeom prst="rect">
            <a:avLst/>
          </a:prstGeom>
          <a:noFill/>
        </p:spPr>
        <p:txBody>
          <a:bodyPr wrap="none" rtlCol="0">
            <a:spAutoFit/>
          </a:bodyPr>
          <a:lstStyle/>
          <a:p>
            <a:r>
              <a:rPr lang="en-US" sz="2400" u="sng" dirty="0"/>
              <a:t>Question</a:t>
            </a:r>
          </a:p>
        </p:txBody>
      </p:sp>
      <p:sp>
        <p:nvSpPr>
          <p:cNvPr id="18" name="TextBox 17"/>
          <p:cNvSpPr txBox="1"/>
          <p:nvPr/>
        </p:nvSpPr>
        <p:spPr>
          <a:xfrm>
            <a:off x="5734009" y="1364151"/>
            <a:ext cx="1364476" cy="461665"/>
          </a:xfrm>
          <a:prstGeom prst="rect">
            <a:avLst/>
          </a:prstGeom>
          <a:noFill/>
        </p:spPr>
        <p:txBody>
          <a:bodyPr wrap="none" rtlCol="0">
            <a:spAutoFit/>
          </a:bodyPr>
          <a:lstStyle/>
          <a:p>
            <a:r>
              <a:rPr lang="en-US" sz="2400" u="sng" dirty="0"/>
              <a:t>Response</a:t>
            </a:r>
          </a:p>
        </p:txBody>
      </p:sp>
      <p:sp>
        <p:nvSpPr>
          <p:cNvPr id="19" name="TextBox 18"/>
          <p:cNvSpPr txBox="1"/>
          <p:nvPr/>
        </p:nvSpPr>
        <p:spPr>
          <a:xfrm>
            <a:off x="5615387" y="3867465"/>
            <a:ext cx="3151015" cy="707886"/>
          </a:xfrm>
          <a:prstGeom prst="rect">
            <a:avLst/>
          </a:prstGeom>
          <a:noFill/>
        </p:spPr>
        <p:txBody>
          <a:bodyPr wrap="square" rtlCol="0">
            <a:spAutoFit/>
          </a:bodyPr>
          <a:lstStyle/>
          <a:p>
            <a:r>
              <a:rPr lang="en-US" sz="2000" dirty="0"/>
              <a:t>Probe for misunderstanding.</a:t>
            </a:r>
          </a:p>
          <a:p>
            <a:r>
              <a:rPr lang="en-US" sz="2000" dirty="0"/>
              <a:t>Note similarities/differences.</a:t>
            </a:r>
          </a:p>
        </p:txBody>
      </p:sp>
      <p:sp>
        <p:nvSpPr>
          <p:cNvPr id="20" name="TextBox 19"/>
          <p:cNvSpPr txBox="1"/>
          <p:nvPr/>
        </p:nvSpPr>
        <p:spPr>
          <a:xfrm>
            <a:off x="5615387" y="4794984"/>
            <a:ext cx="3343040" cy="707886"/>
          </a:xfrm>
          <a:prstGeom prst="rect">
            <a:avLst/>
          </a:prstGeom>
          <a:noFill/>
        </p:spPr>
        <p:txBody>
          <a:bodyPr wrap="square" rtlCol="0">
            <a:spAutoFit/>
          </a:bodyPr>
          <a:lstStyle/>
          <a:p>
            <a:r>
              <a:rPr lang="en-US" sz="2000" dirty="0"/>
              <a:t>Offer thanks and move on.</a:t>
            </a:r>
          </a:p>
          <a:p>
            <a:r>
              <a:rPr lang="en-US" sz="2000" dirty="0"/>
              <a:t>You have the floor, not them.</a:t>
            </a:r>
          </a:p>
        </p:txBody>
      </p:sp>
    </p:spTree>
    <p:extLst>
      <p:ext uri="{BB962C8B-B14F-4D97-AF65-F5344CB8AC3E}">
        <p14:creationId xmlns:p14="http://schemas.microsoft.com/office/powerpoint/2010/main" val="15122943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3" grpId="0"/>
      <p:bldP spid="14" grpId="0"/>
      <p:bldP spid="15"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Answer Questions</a:t>
            </a:r>
          </a:p>
        </p:txBody>
      </p:sp>
      <p:sp>
        <p:nvSpPr>
          <p:cNvPr id="4" name="TextBox 3"/>
          <p:cNvSpPr txBox="1"/>
          <p:nvPr/>
        </p:nvSpPr>
        <p:spPr>
          <a:xfrm>
            <a:off x="745598" y="1417638"/>
            <a:ext cx="7652801" cy="523220"/>
          </a:xfrm>
          <a:prstGeom prst="rect">
            <a:avLst/>
          </a:prstGeom>
          <a:noFill/>
        </p:spPr>
        <p:txBody>
          <a:bodyPr wrap="none" rtlCol="0">
            <a:spAutoFit/>
          </a:bodyPr>
          <a:lstStyle/>
          <a:p>
            <a:r>
              <a:rPr lang="en-US" sz="2800" dirty="0"/>
              <a:t>The cardinal rule: </a:t>
            </a:r>
            <a:r>
              <a:rPr lang="en-US" sz="2800" i="1" dirty="0"/>
              <a:t>Don’t answer the wrong question</a:t>
            </a:r>
          </a:p>
        </p:txBody>
      </p:sp>
      <p:sp>
        <p:nvSpPr>
          <p:cNvPr id="10" name="Rectangle 9"/>
          <p:cNvSpPr/>
          <p:nvPr/>
        </p:nvSpPr>
        <p:spPr>
          <a:xfrm>
            <a:off x="232235" y="2375972"/>
            <a:ext cx="4054315" cy="461665"/>
          </a:xfrm>
          <a:prstGeom prst="rect">
            <a:avLst/>
          </a:prstGeom>
        </p:spPr>
        <p:txBody>
          <a:bodyPr wrap="none">
            <a:spAutoFit/>
          </a:bodyPr>
          <a:lstStyle/>
          <a:p>
            <a:r>
              <a:rPr lang="en-US" sz="2400" dirty="0"/>
              <a:t>Misunderstanding the question </a:t>
            </a:r>
          </a:p>
        </p:txBody>
      </p:sp>
      <p:sp>
        <p:nvSpPr>
          <p:cNvPr id="11" name="Striped Right Arrow 10"/>
          <p:cNvSpPr/>
          <p:nvPr/>
        </p:nvSpPr>
        <p:spPr>
          <a:xfrm>
            <a:off x="4179642" y="2375970"/>
            <a:ext cx="784715" cy="461668"/>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996144" y="2375972"/>
            <a:ext cx="3877215" cy="461665"/>
          </a:xfrm>
          <a:prstGeom prst="rect">
            <a:avLst/>
          </a:prstGeom>
        </p:spPr>
        <p:txBody>
          <a:bodyPr wrap="none">
            <a:spAutoFit/>
          </a:bodyPr>
          <a:lstStyle/>
          <a:p>
            <a:r>
              <a:rPr lang="en-US" sz="2400" dirty="0"/>
              <a:t>Most difficulties in answering</a:t>
            </a:r>
          </a:p>
        </p:txBody>
      </p:sp>
      <p:sp>
        <p:nvSpPr>
          <p:cNvPr id="13" name="TextBox 12"/>
          <p:cNvSpPr txBox="1"/>
          <p:nvPr/>
        </p:nvSpPr>
        <p:spPr>
          <a:xfrm>
            <a:off x="1422790" y="3352190"/>
            <a:ext cx="3573414" cy="461665"/>
          </a:xfrm>
          <a:prstGeom prst="rect">
            <a:avLst/>
          </a:prstGeom>
          <a:noFill/>
        </p:spPr>
        <p:txBody>
          <a:bodyPr wrap="none" rtlCol="0">
            <a:spAutoFit/>
          </a:bodyPr>
          <a:lstStyle/>
          <a:p>
            <a:r>
              <a:rPr lang="en-US" sz="2400" dirty="0"/>
              <a:t>1. Repeat back the question</a:t>
            </a:r>
          </a:p>
        </p:txBody>
      </p:sp>
      <p:sp>
        <p:nvSpPr>
          <p:cNvPr id="14" name="TextBox 13"/>
          <p:cNvSpPr txBox="1"/>
          <p:nvPr/>
        </p:nvSpPr>
        <p:spPr>
          <a:xfrm>
            <a:off x="1422790" y="4051409"/>
            <a:ext cx="4428456" cy="461665"/>
          </a:xfrm>
          <a:prstGeom prst="rect">
            <a:avLst/>
          </a:prstGeom>
          <a:noFill/>
        </p:spPr>
        <p:txBody>
          <a:bodyPr wrap="none" rtlCol="0">
            <a:spAutoFit/>
          </a:bodyPr>
          <a:lstStyle/>
          <a:p>
            <a:r>
              <a:rPr lang="en-US" sz="2400" dirty="0"/>
              <a:t>2. Ask them to clarify the question</a:t>
            </a:r>
          </a:p>
        </p:txBody>
      </p:sp>
      <p:sp>
        <p:nvSpPr>
          <p:cNvPr id="15" name="TextBox 14"/>
          <p:cNvSpPr txBox="1"/>
          <p:nvPr/>
        </p:nvSpPr>
        <p:spPr>
          <a:xfrm>
            <a:off x="1422790" y="4750628"/>
            <a:ext cx="3691267" cy="461665"/>
          </a:xfrm>
          <a:prstGeom prst="rect">
            <a:avLst/>
          </a:prstGeom>
          <a:noFill/>
        </p:spPr>
        <p:txBody>
          <a:bodyPr wrap="none" rtlCol="0">
            <a:spAutoFit/>
          </a:bodyPr>
          <a:lstStyle/>
          <a:p>
            <a:r>
              <a:rPr lang="en-US" sz="2400" dirty="0"/>
              <a:t>3. Offer to discuss afterward</a:t>
            </a:r>
          </a:p>
        </p:txBody>
      </p:sp>
    </p:spTree>
    <p:extLst>
      <p:ext uri="{BB962C8B-B14F-4D97-AF65-F5344CB8AC3E}">
        <p14:creationId xmlns:p14="http://schemas.microsoft.com/office/powerpoint/2010/main" val="3653599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animBg="1"/>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8699" y="982124"/>
            <a:ext cx="7086600" cy="1470025"/>
          </a:xfrm>
        </p:spPr>
        <p:txBody>
          <a:bodyPr>
            <a:normAutofit/>
          </a:bodyPr>
          <a:lstStyle/>
          <a:p>
            <a:pPr algn="ctr"/>
            <a:r>
              <a:rPr lang="en-US" dirty="0">
                <a:solidFill>
                  <a:schemeClr val="bg1"/>
                </a:solidFill>
              </a:rPr>
              <a:t>How to Make and </a:t>
            </a:r>
            <a:br>
              <a:rPr lang="en-US" dirty="0">
                <a:solidFill>
                  <a:schemeClr val="bg1"/>
                </a:solidFill>
              </a:rPr>
            </a:br>
            <a:r>
              <a:rPr lang="en-US" dirty="0">
                <a:solidFill>
                  <a:schemeClr val="bg1"/>
                </a:solidFill>
              </a:rPr>
              <a:t>Deliver a Presentation</a:t>
            </a:r>
          </a:p>
        </p:txBody>
      </p:sp>
      <p:sp>
        <p:nvSpPr>
          <p:cNvPr id="3" name="Subtitle 2"/>
          <p:cNvSpPr>
            <a:spLocks noGrp="1"/>
          </p:cNvSpPr>
          <p:nvPr>
            <p:ph type="subTitle" idx="1"/>
          </p:nvPr>
        </p:nvSpPr>
        <p:spPr>
          <a:xfrm>
            <a:off x="1371599" y="2849244"/>
            <a:ext cx="6400800" cy="1752600"/>
          </a:xfrm>
        </p:spPr>
        <p:txBody>
          <a:bodyPr/>
          <a:lstStyle/>
          <a:p>
            <a:r>
              <a:rPr lang="en-US" u="sng" dirty="0">
                <a:solidFill>
                  <a:schemeClr val="bg1"/>
                </a:solidFill>
              </a:rPr>
              <a:t>Mikel B. Holcomb</a:t>
            </a:r>
          </a:p>
          <a:p>
            <a:endParaRPr lang="en-US" dirty="0">
              <a:solidFill>
                <a:schemeClr val="bg1"/>
              </a:solidFill>
            </a:endParaRPr>
          </a:p>
        </p:txBody>
      </p:sp>
      <p:sp>
        <p:nvSpPr>
          <p:cNvPr id="4" name="TextBox 3"/>
          <p:cNvSpPr txBox="1"/>
          <p:nvPr/>
        </p:nvSpPr>
        <p:spPr>
          <a:xfrm>
            <a:off x="0" y="3705650"/>
            <a:ext cx="9144000" cy="1323439"/>
          </a:xfrm>
          <a:prstGeom prst="rect">
            <a:avLst/>
          </a:prstGeom>
          <a:noFill/>
        </p:spPr>
        <p:txBody>
          <a:bodyPr wrap="square" rtlCol="0">
            <a:spAutoFit/>
          </a:bodyPr>
          <a:lstStyle/>
          <a:p>
            <a:pPr algn="ctr"/>
            <a:r>
              <a:rPr lang="en-US" sz="2000" dirty="0">
                <a:solidFill>
                  <a:schemeClr val="bg1"/>
                </a:solidFill>
              </a:rPr>
              <a:t>I have stolen most of this presentation from Professor Flagg</a:t>
            </a:r>
          </a:p>
          <a:p>
            <a:pPr algn="ctr"/>
            <a:r>
              <a:rPr lang="en-US" sz="2000" b="1" dirty="0">
                <a:solidFill>
                  <a:schemeClr val="bg1"/>
                </a:solidFill>
              </a:rPr>
              <a:t>November 10, 2023</a:t>
            </a:r>
          </a:p>
          <a:p>
            <a:pPr algn="ctr"/>
            <a:r>
              <a:rPr lang="en-US" sz="2000" dirty="0">
                <a:solidFill>
                  <a:schemeClr val="bg1"/>
                </a:solidFill>
              </a:rPr>
              <a:t>(Including a date is an easy way to look prepared for this talk in particular, as long as you remember to change it!)</a:t>
            </a:r>
          </a:p>
        </p:txBody>
      </p:sp>
      <p:sp>
        <p:nvSpPr>
          <p:cNvPr id="5" name="TextBox 4">
            <a:extLst>
              <a:ext uri="{FF2B5EF4-FFF2-40B4-BE49-F238E27FC236}">
                <a16:creationId xmlns:a16="http://schemas.microsoft.com/office/drawing/2014/main" id="{9416F1DF-D4A3-E704-EC62-9723EC44586F}"/>
              </a:ext>
            </a:extLst>
          </p:cNvPr>
          <p:cNvSpPr txBox="1"/>
          <p:nvPr/>
        </p:nvSpPr>
        <p:spPr>
          <a:xfrm>
            <a:off x="1781245" y="5157225"/>
            <a:ext cx="5581510" cy="954107"/>
          </a:xfrm>
          <a:prstGeom prst="rect">
            <a:avLst/>
          </a:prstGeom>
          <a:noFill/>
        </p:spPr>
        <p:txBody>
          <a:bodyPr wrap="square" rtlCol="0">
            <a:spAutoFit/>
          </a:bodyPr>
          <a:lstStyle/>
          <a:p>
            <a:pPr algn="ctr"/>
            <a:r>
              <a:rPr lang="en-US" sz="2800" b="1" dirty="0">
                <a:solidFill>
                  <a:schemeClr val="bg1"/>
                </a:solidFill>
              </a:rPr>
              <a:t>A footer like this one helps people remember who and where you are!</a:t>
            </a:r>
          </a:p>
        </p:txBody>
      </p:sp>
      <p:sp>
        <p:nvSpPr>
          <p:cNvPr id="6" name="TextBox 5">
            <a:extLst>
              <a:ext uri="{FF2B5EF4-FFF2-40B4-BE49-F238E27FC236}">
                <a16:creationId xmlns:a16="http://schemas.microsoft.com/office/drawing/2014/main" id="{57C96CAE-71F2-99DC-205E-A5E625594F28}"/>
              </a:ext>
            </a:extLst>
          </p:cNvPr>
          <p:cNvSpPr txBox="1"/>
          <p:nvPr/>
        </p:nvSpPr>
        <p:spPr>
          <a:xfrm>
            <a:off x="52117" y="77198"/>
            <a:ext cx="9039765" cy="507831"/>
          </a:xfrm>
          <a:prstGeom prst="rect">
            <a:avLst/>
          </a:prstGeom>
          <a:noFill/>
        </p:spPr>
        <p:txBody>
          <a:bodyPr wrap="square" rtlCol="0">
            <a:spAutoFit/>
          </a:bodyPr>
          <a:lstStyle/>
          <a:p>
            <a:pPr algn="ctr"/>
            <a:r>
              <a:rPr lang="en-US" sz="2700" b="1" dirty="0">
                <a:solidFill>
                  <a:schemeClr val="bg1"/>
                </a:solidFill>
              </a:rPr>
              <a:t>A flashy title slide makes a good first impression. Important. </a:t>
            </a:r>
          </a:p>
        </p:txBody>
      </p:sp>
      <p:pic>
        <p:nvPicPr>
          <p:cNvPr id="11" name="Picture 10">
            <a:extLst>
              <a:ext uri="{FF2B5EF4-FFF2-40B4-BE49-F238E27FC236}">
                <a16:creationId xmlns:a16="http://schemas.microsoft.com/office/drawing/2014/main" id="{3E431216-B336-078B-EEC0-F20CC1A51E4B}"/>
              </a:ext>
            </a:extLst>
          </p:cNvPr>
          <p:cNvPicPr>
            <a:picLocks noChangeAspect="1"/>
          </p:cNvPicPr>
          <p:nvPr/>
        </p:nvPicPr>
        <p:blipFill>
          <a:blip r:embed="rId4"/>
          <a:stretch>
            <a:fillRect/>
          </a:stretch>
        </p:blipFill>
        <p:spPr>
          <a:xfrm>
            <a:off x="785811" y="6114052"/>
            <a:ext cx="2941279" cy="666750"/>
          </a:xfrm>
          <a:prstGeom prst="rect">
            <a:avLst/>
          </a:prstGeom>
        </p:spPr>
      </p:pic>
      <p:sp>
        <p:nvSpPr>
          <p:cNvPr id="7" name="TextBox 6">
            <a:extLst>
              <a:ext uri="{FF2B5EF4-FFF2-40B4-BE49-F238E27FC236}">
                <a16:creationId xmlns:a16="http://schemas.microsoft.com/office/drawing/2014/main" id="{A426ED01-BD45-BB55-A6C5-DCC5FD2D8E28}"/>
              </a:ext>
            </a:extLst>
          </p:cNvPr>
          <p:cNvSpPr txBox="1"/>
          <p:nvPr/>
        </p:nvSpPr>
        <p:spPr>
          <a:xfrm>
            <a:off x="616285" y="5970373"/>
            <a:ext cx="5581510" cy="954107"/>
          </a:xfrm>
          <a:prstGeom prst="rect">
            <a:avLst/>
          </a:prstGeom>
          <a:noFill/>
        </p:spPr>
        <p:txBody>
          <a:bodyPr wrap="square" rtlCol="0">
            <a:spAutoFit/>
          </a:bodyPr>
          <a:lstStyle/>
          <a:p>
            <a:pPr algn="ctr"/>
            <a:r>
              <a:rPr lang="en-US" sz="2800" b="1" dirty="0">
                <a:solidFill>
                  <a:schemeClr val="bg1"/>
                </a:solidFill>
              </a:rPr>
              <a:t>I’ve done a common minor mistake here; let’s see if you notice it.</a:t>
            </a:r>
          </a:p>
        </p:txBody>
      </p:sp>
    </p:spTree>
    <p:extLst>
      <p:ext uri="{BB962C8B-B14F-4D97-AF65-F5344CB8AC3E}">
        <p14:creationId xmlns:p14="http://schemas.microsoft.com/office/powerpoint/2010/main" val="353123593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4" name="Rectangle 3"/>
          <p:cNvSpPr/>
          <p:nvPr/>
        </p:nvSpPr>
        <p:spPr>
          <a:xfrm>
            <a:off x="4936140" y="1291175"/>
            <a:ext cx="3690434" cy="400110"/>
          </a:xfrm>
          <a:prstGeom prst="rect">
            <a:avLst/>
          </a:prstGeom>
        </p:spPr>
        <p:txBody>
          <a:bodyPr wrap="none">
            <a:spAutoFit/>
          </a:bodyPr>
          <a:lstStyle/>
          <a:p>
            <a:r>
              <a:rPr lang="en-US" sz="2000" dirty="0"/>
              <a:t>Never overestimate your audience</a:t>
            </a:r>
          </a:p>
        </p:txBody>
      </p:sp>
      <p:sp>
        <p:nvSpPr>
          <p:cNvPr id="7" name="Rectangle 6"/>
          <p:cNvSpPr/>
          <p:nvPr/>
        </p:nvSpPr>
        <p:spPr>
          <a:xfrm>
            <a:off x="2783331" y="4771894"/>
            <a:ext cx="3863558" cy="400110"/>
          </a:xfrm>
          <a:prstGeom prst="rect">
            <a:avLst/>
          </a:prstGeom>
        </p:spPr>
        <p:txBody>
          <a:bodyPr wrap="none">
            <a:spAutoFit/>
          </a:bodyPr>
          <a:lstStyle/>
          <a:p>
            <a:pPr algn="ctr"/>
            <a:r>
              <a:rPr lang="en-US" sz="2000" dirty="0"/>
              <a:t>Observe others (both good and bad)</a:t>
            </a:r>
          </a:p>
        </p:txBody>
      </p:sp>
      <p:sp>
        <p:nvSpPr>
          <p:cNvPr id="8" name="Rectangle 7"/>
          <p:cNvSpPr/>
          <p:nvPr/>
        </p:nvSpPr>
        <p:spPr>
          <a:xfrm>
            <a:off x="3007752" y="5326368"/>
            <a:ext cx="3414717" cy="400110"/>
          </a:xfrm>
          <a:prstGeom prst="rect">
            <a:avLst/>
          </a:prstGeom>
        </p:spPr>
        <p:txBody>
          <a:bodyPr wrap="none">
            <a:spAutoFit/>
          </a:bodyPr>
          <a:lstStyle/>
          <a:p>
            <a:pPr algn="ctr"/>
            <a:r>
              <a:rPr lang="en-US" sz="2000" dirty="0"/>
              <a:t>Break the rules when necessary</a:t>
            </a:r>
          </a:p>
        </p:txBody>
      </p:sp>
      <p:grpSp>
        <p:nvGrpSpPr>
          <p:cNvPr id="9" name="Group 8"/>
          <p:cNvGrpSpPr/>
          <p:nvPr/>
        </p:nvGrpSpPr>
        <p:grpSpPr>
          <a:xfrm>
            <a:off x="875318" y="1291175"/>
            <a:ext cx="914400" cy="1199778"/>
            <a:chOff x="875318" y="1291175"/>
            <a:chExt cx="914400" cy="1199778"/>
          </a:xfrm>
        </p:grpSpPr>
        <p:sp>
          <p:nvSpPr>
            <p:cNvPr id="3" name="TextBox 2"/>
            <p:cNvSpPr txBox="1"/>
            <p:nvPr/>
          </p:nvSpPr>
          <p:spPr>
            <a:xfrm>
              <a:off x="885120" y="1291175"/>
              <a:ext cx="894797" cy="400110"/>
            </a:xfrm>
            <a:prstGeom prst="rect">
              <a:avLst/>
            </a:prstGeom>
            <a:noFill/>
          </p:spPr>
          <p:txBody>
            <a:bodyPr wrap="none" rtlCol="0">
              <a:spAutoFit/>
            </a:bodyPr>
            <a:lstStyle/>
            <a:p>
              <a:pPr algn="ctr"/>
              <a:r>
                <a:rPr lang="en-US" sz="2000" dirty="0"/>
                <a:t>Clarity</a:t>
              </a:r>
            </a:p>
          </p:txBody>
        </p:sp>
        <p:pic>
          <p:nvPicPr>
            <p:cNvPr id="3074" name="Picture 2" descr="Image result for pil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18" y="1576553"/>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1969772" y="1291175"/>
            <a:ext cx="995785" cy="1199778"/>
            <a:chOff x="1956727" y="1291175"/>
            <a:chExt cx="995785" cy="1199778"/>
          </a:xfrm>
        </p:grpSpPr>
        <p:sp>
          <p:nvSpPr>
            <p:cNvPr id="10" name="TextBox 9"/>
            <p:cNvSpPr txBox="1"/>
            <p:nvPr/>
          </p:nvSpPr>
          <p:spPr>
            <a:xfrm>
              <a:off x="1956727" y="1291175"/>
              <a:ext cx="995785" cy="400110"/>
            </a:xfrm>
            <a:prstGeom prst="rect">
              <a:avLst/>
            </a:prstGeom>
            <a:noFill/>
          </p:spPr>
          <p:txBody>
            <a:bodyPr wrap="none" rtlCol="0">
              <a:spAutoFit/>
            </a:bodyPr>
            <a:lstStyle/>
            <a:p>
              <a:pPr algn="ctr"/>
              <a:r>
                <a:rPr lang="en-US" sz="2000" dirty="0"/>
                <a:t>Content</a:t>
              </a:r>
            </a:p>
          </p:txBody>
        </p:sp>
        <p:pic>
          <p:nvPicPr>
            <p:cNvPr id="12" name="Picture 2" descr="Image result for pil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419" y="1576553"/>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3145610" y="1291175"/>
            <a:ext cx="1080745" cy="1199778"/>
            <a:chOff x="3145610" y="1291175"/>
            <a:chExt cx="1080745" cy="1199778"/>
          </a:xfrm>
        </p:grpSpPr>
        <p:sp>
          <p:nvSpPr>
            <p:cNvPr id="11" name="TextBox 10"/>
            <p:cNvSpPr txBox="1"/>
            <p:nvPr/>
          </p:nvSpPr>
          <p:spPr>
            <a:xfrm>
              <a:off x="3145610" y="1291175"/>
              <a:ext cx="1080745" cy="400110"/>
            </a:xfrm>
            <a:prstGeom prst="rect">
              <a:avLst/>
            </a:prstGeom>
            <a:noFill/>
          </p:spPr>
          <p:txBody>
            <a:bodyPr wrap="none" rtlCol="0">
              <a:spAutoFit/>
            </a:bodyPr>
            <a:lstStyle/>
            <a:p>
              <a:pPr algn="ctr"/>
              <a:r>
                <a:rPr lang="en-US" sz="2000" dirty="0"/>
                <a:t>Delivery</a:t>
              </a:r>
            </a:p>
          </p:txBody>
        </p:sp>
        <p:pic>
          <p:nvPicPr>
            <p:cNvPr id="13" name="Picture 2" descr="Image result for pil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782" y="1576553"/>
              <a:ext cx="914400" cy="914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846715" y="2649868"/>
            <a:ext cx="5263532" cy="1432017"/>
            <a:chOff x="1021079" y="2649868"/>
            <a:chExt cx="5263532" cy="1432017"/>
          </a:xfrm>
        </p:grpSpPr>
        <p:sp>
          <p:nvSpPr>
            <p:cNvPr id="5" name="Rectangle 4"/>
            <p:cNvSpPr/>
            <p:nvPr/>
          </p:nvSpPr>
          <p:spPr>
            <a:xfrm>
              <a:off x="3145610" y="2894711"/>
              <a:ext cx="3139001" cy="400110"/>
            </a:xfrm>
            <a:prstGeom prst="rect">
              <a:avLst/>
            </a:prstGeom>
          </p:spPr>
          <p:txBody>
            <a:bodyPr wrap="none">
              <a:spAutoFit/>
            </a:bodyPr>
            <a:lstStyle/>
            <a:p>
              <a:pPr algn="ctr"/>
              <a:r>
                <a:rPr lang="en-US" sz="2000" dirty="0"/>
                <a:t>Construct illuminating slides</a:t>
              </a:r>
            </a:p>
          </p:txBody>
        </p:sp>
        <p:pic>
          <p:nvPicPr>
            <p:cNvPr id="17" name="Picture 16"/>
            <p:cNvPicPr>
              <a:picLocks noChangeAspect="1"/>
            </p:cNvPicPr>
            <p:nvPr/>
          </p:nvPicPr>
          <p:blipFill>
            <a:blip r:embed="rId3"/>
            <a:stretch>
              <a:fillRect/>
            </a:stretch>
          </p:blipFill>
          <p:spPr>
            <a:xfrm>
              <a:off x="1021079" y="2649868"/>
              <a:ext cx="1925885" cy="1432017"/>
            </a:xfrm>
            <a:prstGeom prst="rect">
              <a:avLst/>
            </a:prstGeom>
            <a:ln>
              <a:solidFill>
                <a:schemeClr val="tx1"/>
              </a:solidFill>
            </a:ln>
          </p:spPr>
        </p:pic>
      </p:grpSp>
      <p:sp>
        <p:nvSpPr>
          <p:cNvPr id="32" name="Rectangle 31"/>
          <p:cNvSpPr/>
          <p:nvPr/>
        </p:nvSpPr>
        <p:spPr>
          <a:xfrm>
            <a:off x="5073026" y="1907136"/>
            <a:ext cx="1391728" cy="338554"/>
          </a:xfrm>
          <a:prstGeom prst="rect">
            <a:avLst/>
          </a:prstGeom>
        </p:spPr>
        <p:txBody>
          <a:bodyPr wrap="none">
            <a:spAutoFit/>
          </a:bodyPr>
          <a:lstStyle/>
          <a:p>
            <a:r>
              <a:rPr lang="en-US" sz="1600" dirty="0"/>
              <a:t>Err to this side</a:t>
            </a:r>
          </a:p>
        </p:txBody>
      </p:sp>
      <p:grpSp>
        <p:nvGrpSpPr>
          <p:cNvPr id="34" name="Group 33"/>
          <p:cNvGrpSpPr/>
          <p:nvPr/>
        </p:nvGrpSpPr>
        <p:grpSpPr>
          <a:xfrm>
            <a:off x="3465074" y="3080360"/>
            <a:ext cx="4563376" cy="1537170"/>
            <a:chOff x="3273049" y="3080360"/>
            <a:chExt cx="4563376" cy="1537170"/>
          </a:xfrm>
        </p:grpSpPr>
        <p:sp>
          <p:nvSpPr>
            <p:cNvPr id="6" name="Rectangle 5"/>
            <p:cNvSpPr/>
            <p:nvPr/>
          </p:nvSpPr>
          <p:spPr>
            <a:xfrm>
              <a:off x="3273049" y="3584583"/>
              <a:ext cx="2884123" cy="400110"/>
            </a:xfrm>
            <a:prstGeom prst="rect">
              <a:avLst/>
            </a:prstGeom>
          </p:spPr>
          <p:txBody>
            <a:bodyPr wrap="none">
              <a:spAutoFit/>
            </a:bodyPr>
            <a:lstStyle/>
            <a:p>
              <a:pPr algn="ctr"/>
              <a:r>
                <a:rPr lang="en-US" sz="2000" dirty="0"/>
                <a:t>Practice, practice, practice</a:t>
              </a:r>
            </a:p>
          </p:txBody>
        </p:sp>
        <p:pic>
          <p:nvPicPr>
            <p:cNvPr id="3078" name="Picture 6" descr="Image result for presen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9255" y="3080360"/>
              <a:ext cx="1537170" cy="1537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p:cNvGrpSpPr/>
          <p:nvPr/>
        </p:nvGrpSpPr>
        <p:grpSpPr>
          <a:xfrm>
            <a:off x="6464754" y="1703967"/>
            <a:ext cx="2461557" cy="729030"/>
            <a:chOff x="5336463" y="228651"/>
            <a:chExt cx="2461557" cy="729030"/>
          </a:xfrm>
        </p:grpSpPr>
        <p:sp>
          <p:nvSpPr>
            <p:cNvPr id="35" name="Right Triangle 34"/>
            <p:cNvSpPr/>
            <p:nvPr/>
          </p:nvSpPr>
          <p:spPr>
            <a:xfrm>
              <a:off x="5340100" y="595747"/>
              <a:ext cx="2457920" cy="361934"/>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Introduction</a:t>
              </a:r>
            </a:p>
          </p:txBody>
        </p:sp>
        <p:sp>
          <p:nvSpPr>
            <p:cNvPr id="38" name="Right Triangle 37"/>
            <p:cNvSpPr/>
            <p:nvPr/>
          </p:nvSpPr>
          <p:spPr>
            <a:xfrm flipH="1">
              <a:off x="5336463" y="228651"/>
              <a:ext cx="2457920" cy="358197"/>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Knowledge</a:t>
              </a:r>
            </a:p>
          </p:txBody>
        </p:sp>
      </p:grpSp>
    </p:spTree>
    <p:extLst>
      <p:ext uri="{BB962C8B-B14F-4D97-AF65-F5344CB8AC3E}">
        <p14:creationId xmlns:p14="http://schemas.microsoft.com/office/powerpoint/2010/main" val="3343396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35" y="274638"/>
            <a:ext cx="8679530" cy="1143000"/>
          </a:xfrm>
        </p:spPr>
        <p:txBody>
          <a:bodyPr>
            <a:noAutofit/>
          </a:bodyPr>
          <a:lstStyle/>
          <a:p>
            <a:pPr algn="ctr"/>
            <a:r>
              <a:rPr lang="en-US" dirty="0"/>
              <a:t>Why do we give presentations?</a:t>
            </a:r>
          </a:p>
        </p:txBody>
      </p:sp>
      <p:sp>
        <p:nvSpPr>
          <p:cNvPr id="3" name="Rectangle 2"/>
          <p:cNvSpPr/>
          <p:nvPr/>
        </p:nvSpPr>
        <p:spPr>
          <a:xfrm>
            <a:off x="1146126" y="1442256"/>
            <a:ext cx="5049139" cy="461665"/>
          </a:xfrm>
          <a:prstGeom prst="rect">
            <a:avLst/>
          </a:prstGeom>
        </p:spPr>
        <p:txBody>
          <a:bodyPr wrap="none">
            <a:spAutoFit/>
          </a:bodyPr>
          <a:lstStyle/>
          <a:p>
            <a:pPr lvl="0" defTabSz="914400">
              <a:defRPr/>
            </a:pPr>
            <a:r>
              <a:rPr lang="en-US" sz="2400" dirty="0"/>
              <a:t>To inform others of our research results</a:t>
            </a:r>
          </a:p>
        </p:txBody>
      </p:sp>
      <p:sp>
        <p:nvSpPr>
          <p:cNvPr id="4" name="Rectangle 3"/>
          <p:cNvSpPr/>
          <p:nvPr/>
        </p:nvSpPr>
        <p:spPr>
          <a:xfrm>
            <a:off x="1146126" y="2071843"/>
            <a:ext cx="2057936" cy="461665"/>
          </a:xfrm>
          <a:prstGeom prst="rect">
            <a:avLst/>
          </a:prstGeom>
        </p:spPr>
        <p:txBody>
          <a:bodyPr wrap="none">
            <a:spAutoFit/>
          </a:bodyPr>
          <a:lstStyle/>
          <a:p>
            <a:pPr lvl="0" defTabSz="914400">
              <a:defRPr/>
            </a:pPr>
            <a:r>
              <a:rPr lang="en-US" sz="2400" dirty="0"/>
              <a:t>To teach others</a:t>
            </a:r>
          </a:p>
        </p:txBody>
      </p:sp>
      <p:sp>
        <p:nvSpPr>
          <p:cNvPr id="5" name="Rectangle 4"/>
          <p:cNvSpPr/>
          <p:nvPr/>
        </p:nvSpPr>
        <p:spPr>
          <a:xfrm>
            <a:off x="1146126" y="2701430"/>
            <a:ext cx="2673489" cy="461665"/>
          </a:xfrm>
          <a:prstGeom prst="rect">
            <a:avLst/>
          </a:prstGeom>
        </p:spPr>
        <p:txBody>
          <a:bodyPr wrap="none">
            <a:spAutoFit/>
          </a:bodyPr>
          <a:lstStyle/>
          <a:p>
            <a:pPr lvl="0" defTabSz="914400">
              <a:defRPr/>
            </a:pPr>
            <a:r>
              <a:rPr lang="en-US" sz="2400" dirty="0"/>
              <a:t>To market ourselves</a:t>
            </a:r>
          </a:p>
        </p:txBody>
      </p:sp>
      <p:sp>
        <p:nvSpPr>
          <p:cNvPr id="6" name="Rectangle 5"/>
          <p:cNvSpPr/>
          <p:nvPr/>
        </p:nvSpPr>
        <p:spPr>
          <a:xfrm>
            <a:off x="611044" y="3580687"/>
            <a:ext cx="5186035" cy="461665"/>
          </a:xfrm>
          <a:prstGeom prst="rect">
            <a:avLst/>
          </a:prstGeom>
        </p:spPr>
        <p:txBody>
          <a:bodyPr wrap="none">
            <a:spAutoFit/>
          </a:bodyPr>
          <a:lstStyle/>
          <a:p>
            <a:pPr lvl="0" defTabSz="914400">
              <a:defRPr/>
            </a:pPr>
            <a:r>
              <a:rPr lang="en-US" sz="2400" dirty="0"/>
              <a:t>Relative emphasis changes with context:</a:t>
            </a:r>
          </a:p>
        </p:txBody>
      </p:sp>
      <p:sp>
        <p:nvSpPr>
          <p:cNvPr id="7" name="Rectangle 6"/>
          <p:cNvSpPr/>
          <p:nvPr/>
        </p:nvSpPr>
        <p:spPr>
          <a:xfrm>
            <a:off x="1118783" y="4103908"/>
            <a:ext cx="6906442" cy="461665"/>
          </a:xfrm>
          <a:prstGeom prst="rect">
            <a:avLst/>
          </a:prstGeom>
        </p:spPr>
        <p:txBody>
          <a:bodyPr wrap="none">
            <a:spAutoFit/>
          </a:bodyPr>
          <a:lstStyle/>
          <a:p>
            <a:pPr lvl="0" algn="ctr" defTabSz="914400">
              <a:defRPr/>
            </a:pPr>
            <a:r>
              <a:rPr lang="en-US" sz="2400" dirty="0"/>
              <a:t>Conference Talk      </a:t>
            </a:r>
            <a:r>
              <a:rPr lang="en-US" sz="2400" b="1" dirty="0"/>
              <a:t>≠</a:t>
            </a:r>
            <a:r>
              <a:rPr lang="en-US" sz="2400" dirty="0"/>
              <a:t>      Colloquium      </a:t>
            </a:r>
            <a:r>
              <a:rPr lang="en-US" sz="2400" b="1" dirty="0"/>
              <a:t>≠</a:t>
            </a:r>
            <a:r>
              <a:rPr lang="en-US" sz="2400" dirty="0"/>
              <a:t>      Job Talk</a:t>
            </a:r>
          </a:p>
        </p:txBody>
      </p:sp>
      <p:grpSp>
        <p:nvGrpSpPr>
          <p:cNvPr id="15" name="Group 14"/>
          <p:cNvGrpSpPr/>
          <p:nvPr/>
        </p:nvGrpSpPr>
        <p:grpSpPr>
          <a:xfrm>
            <a:off x="4072735" y="4773175"/>
            <a:ext cx="983270" cy="983270"/>
            <a:chOff x="4072735" y="4773175"/>
            <a:chExt cx="983270" cy="983270"/>
          </a:xfrm>
        </p:grpSpPr>
        <p:sp>
          <p:nvSpPr>
            <p:cNvPr id="12" name="Pie 11"/>
            <p:cNvSpPr/>
            <p:nvPr/>
          </p:nvSpPr>
          <p:spPr>
            <a:xfrm>
              <a:off x="4072735" y="4773175"/>
              <a:ext cx="983270" cy="983270"/>
            </a:xfrm>
            <a:prstGeom prst="pie">
              <a:avLst>
                <a:gd name="adj1" fmla="val 13343578"/>
                <a:gd name="adj2" fmla="val 162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Pie 12"/>
            <p:cNvSpPr/>
            <p:nvPr/>
          </p:nvSpPr>
          <p:spPr>
            <a:xfrm>
              <a:off x="4072735" y="4773175"/>
              <a:ext cx="983270" cy="983270"/>
            </a:xfrm>
            <a:prstGeom prst="pie">
              <a:avLst>
                <a:gd name="adj1" fmla="val 2547736"/>
                <a:gd name="adj2" fmla="val 13323553"/>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4" name="Pie 13"/>
            <p:cNvSpPr/>
            <p:nvPr/>
          </p:nvSpPr>
          <p:spPr>
            <a:xfrm>
              <a:off x="4072735" y="4773175"/>
              <a:ext cx="983270" cy="983270"/>
            </a:xfrm>
            <a:prstGeom prst="pie">
              <a:avLst>
                <a:gd name="adj1" fmla="val 16167219"/>
                <a:gd name="adj2" fmla="val 2527515"/>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grpSp>
      <p:grpSp>
        <p:nvGrpSpPr>
          <p:cNvPr id="24" name="Group 23"/>
          <p:cNvGrpSpPr/>
          <p:nvPr/>
        </p:nvGrpSpPr>
        <p:grpSpPr>
          <a:xfrm>
            <a:off x="6415440" y="4773175"/>
            <a:ext cx="983270" cy="983270"/>
            <a:chOff x="6415440" y="4773175"/>
            <a:chExt cx="983270" cy="983270"/>
          </a:xfrm>
        </p:grpSpPr>
        <p:sp>
          <p:nvSpPr>
            <p:cNvPr id="16" name="Pie 15"/>
            <p:cNvSpPr/>
            <p:nvPr/>
          </p:nvSpPr>
          <p:spPr>
            <a:xfrm>
              <a:off x="6415440" y="4773175"/>
              <a:ext cx="983270" cy="983270"/>
            </a:xfrm>
            <a:prstGeom prst="pie">
              <a:avLst>
                <a:gd name="adj1" fmla="val 13343578"/>
                <a:gd name="adj2" fmla="val 162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Pie 16"/>
            <p:cNvSpPr/>
            <p:nvPr/>
          </p:nvSpPr>
          <p:spPr>
            <a:xfrm>
              <a:off x="6415440" y="4773175"/>
              <a:ext cx="983270" cy="983270"/>
            </a:xfrm>
            <a:prstGeom prst="pie">
              <a:avLst>
                <a:gd name="adj1" fmla="val 7865680"/>
                <a:gd name="adj2" fmla="val 13323553"/>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8" name="Pie 17"/>
            <p:cNvSpPr/>
            <p:nvPr/>
          </p:nvSpPr>
          <p:spPr>
            <a:xfrm>
              <a:off x="6415440" y="4773175"/>
              <a:ext cx="983270" cy="983270"/>
            </a:xfrm>
            <a:prstGeom prst="pie">
              <a:avLst>
                <a:gd name="adj1" fmla="val 16167219"/>
                <a:gd name="adj2" fmla="val 7830168"/>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grpSp>
      <p:sp>
        <p:nvSpPr>
          <p:cNvPr id="19" name="Rectangle 18"/>
          <p:cNvSpPr/>
          <p:nvPr/>
        </p:nvSpPr>
        <p:spPr>
          <a:xfrm>
            <a:off x="3897744" y="2071843"/>
            <a:ext cx="3798669" cy="461665"/>
          </a:xfrm>
          <a:prstGeom prst="rect">
            <a:avLst/>
          </a:prstGeom>
        </p:spPr>
        <p:txBody>
          <a:bodyPr wrap="none">
            <a:spAutoFit/>
          </a:bodyPr>
          <a:lstStyle/>
          <a:p>
            <a:pPr lvl="0" defTabSz="914400">
              <a:defRPr/>
            </a:pPr>
            <a:r>
              <a:rPr lang="en-US" sz="2400" i="1" dirty="0"/>
              <a:t>A scientist is always teaching</a:t>
            </a:r>
          </a:p>
        </p:txBody>
      </p:sp>
      <p:sp>
        <p:nvSpPr>
          <p:cNvPr id="20" name="Rectangle 19"/>
          <p:cNvSpPr/>
          <p:nvPr/>
        </p:nvSpPr>
        <p:spPr>
          <a:xfrm>
            <a:off x="3897744" y="2701429"/>
            <a:ext cx="3776227" cy="461665"/>
          </a:xfrm>
          <a:prstGeom prst="rect">
            <a:avLst/>
          </a:prstGeom>
        </p:spPr>
        <p:txBody>
          <a:bodyPr wrap="none">
            <a:spAutoFit/>
          </a:bodyPr>
          <a:lstStyle/>
          <a:p>
            <a:pPr lvl="0" defTabSz="914400">
              <a:defRPr/>
            </a:pPr>
            <a:r>
              <a:rPr lang="en-US" sz="2400" i="1" dirty="0"/>
              <a:t>A scientist is also a salesman</a:t>
            </a:r>
          </a:p>
        </p:txBody>
      </p:sp>
      <p:grpSp>
        <p:nvGrpSpPr>
          <p:cNvPr id="9" name="Group 8"/>
          <p:cNvGrpSpPr/>
          <p:nvPr/>
        </p:nvGrpSpPr>
        <p:grpSpPr>
          <a:xfrm>
            <a:off x="459079" y="4688684"/>
            <a:ext cx="3127111" cy="1271661"/>
            <a:chOff x="459079" y="4688684"/>
            <a:chExt cx="3127111" cy="1271661"/>
          </a:xfrm>
        </p:grpSpPr>
        <p:sp>
          <p:nvSpPr>
            <p:cNvPr id="8" name="Pie 7"/>
            <p:cNvSpPr/>
            <p:nvPr/>
          </p:nvSpPr>
          <p:spPr>
            <a:xfrm>
              <a:off x="1730030" y="4773175"/>
              <a:ext cx="983270" cy="983270"/>
            </a:xfrm>
            <a:prstGeom prst="pie">
              <a:avLst>
                <a:gd name="adj1" fmla="val 7409023"/>
                <a:gd name="adj2" fmla="val 16200000"/>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 name="Pie 9"/>
            <p:cNvSpPr/>
            <p:nvPr/>
          </p:nvSpPr>
          <p:spPr>
            <a:xfrm>
              <a:off x="1730030" y="4773175"/>
              <a:ext cx="983270" cy="983270"/>
            </a:xfrm>
            <a:prstGeom prst="pie">
              <a:avLst>
                <a:gd name="adj1" fmla="val 0"/>
                <a:gd name="adj2" fmla="val 7396269"/>
              </a:avLst>
            </a:prstGeom>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1" name="Pie 10"/>
            <p:cNvSpPr/>
            <p:nvPr/>
          </p:nvSpPr>
          <p:spPr>
            <a:xfrm>
              <a:off x="1730030" y="4773175"/>
              <a:ext cx="983270" cy="983270"/>
            </a:xfrm>
            <a:prstGeom prst="pie">
              <a:avLst>
                <a:gd name="adj1" fmla="val 16167219"/>
                <a:gd name="adj2" fmla="val 21598148"/>
              </a:avLst>
            </a:prstGeom>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21" name="Rectangle 20"/>
            <p:cNvSpPr/>
            <p:nvPr/>
          </p:nvSpPr>
          <p:spPr>
            <a:xfrm>
              <a:off x="459079" y="4730785"/>
              <a:ext cx="1374094" cy="338554"/>
            </a:xfrm>
            <a:prstGeom prst="rect">
              <a:avLst/>
            </a:prstGeom>
          </p:spPr>
          <p:txBody>
            <a:bodyPr wrap="none">
              <a:spAutoFit/>
            </a:bodyPr>
            <a:lstStyle/>
            <a:p>
              <a:pPr lvl="0" defTabSz="914400">
                <a:defRPr/>
              </a:pPr>
              <a:r>
                <a:rPr lang="en-US" sz="1600" dirty="0">
                  <a:solidFill>
                    <a:srgbClr val="0070C0"/>
                  </a:solidFill>
                </a:rPr>
                <a:t>Dissemination</a:t>
              </a:r>
            </a:p>
          </p:txBody>
        </p:sp>
        <p:sp>
          <p:nvSpPr>
            <p:cNvPr id="22" name="Rectangle 21"/>
            <p:cNvSpPr/>
            <p:nvPr/>
          </p:nvSpPr>
          <p:spPr>
            <a:xfrm>
              <a:off x="2426991" y="5621791"/>
              <a:ext cx="935000" cy="338554"/>
            </a:xfrm>
            <a:prstGeom prst="rect">
              <a:avLst/>
            </a:prstGeom>
          </p:spPr>
          <p:txBody>
            <a:bodyPr wrap="none">
              <a:spAutoFit/>
            </a:bodyPr>
            <a:lstStyle/>
            <a:p>
              <a:pPr lvl="0" defTabSz="914400">
                <a:defRPr/>
              </a:pPr>
              <a:r>
                <a:rPr lang="en-US" sz="1600" dirty="0">
                  <a:solidFill>
                    <a:srgbClr val="FF0000"/>
                  </a:solidFill>
                </a:rPr>
                <a:t>Teaching</a:t>
              </a:r>
            </a:p>
          </p:txBody>
        </p:sp>
        <p:sp>
          <p:nvSpPr>
            <p:cNvPr id="23" name="Rectangle 22"/>
            <p:cNvSpPr/>
            <p:nvPr/>
          </p:nvSpPr>
          <p:spPr>
            <a:xfrm>
              <a:off x="2543917" y="4688684"/>
              <a:ext cx="1042273" cy="338554"/>
            </a:xfrm>
            <a:prstGeom prst="rect">
              <a:avLst/>
            </a:prstGeom>
          </p:spPr>
          <p:txBody>
            <a:bodyPr wrap="none">
              <a:spAutoFit/>
            </a:bodyPr>
            <a:lstStyle/>
            <a:p>
              <a:pPr lvl="0" defTabSz="914400">
                <a:defRPr/>
              </a:pPr>
              <a:r>
                <a:rPr lang="en-US" sz="1600" dirty="0">
                  <a:solidFill>
                    <a:srgbClr val="00B050"/>
                  </a:solidFill>
                </a:rPr>
                <a:t>Marketing</a:t>
              </a:r>
            </a:p>
          </p:txBody>
        </p:sp>
      </p:grpSp>
      <p:sp>
        <p:nvSpPr>
          <p:cNvPr id="25" name="TextBox 24"/>
          <p:cNvSpPr txBox="1"/>
          <p:nvPr/>
        </p:nvSpPr>
        <p:spPr>
          <a:xfrm>
            <a:off x="7490780" y="5443765"/>
            <a:ext cx="1684435" cy="584775"/>
          </a:xfrm>
          <a:prstGeom prst="rect">
            <a:avLst/>
          </a:prstGeom>
          <a:noFill/>
        </p:spPr>
        <p:txBody>
          <a:bodyPr wrap="none" rtlCol="0">
            <a:spAutoFit/>
          </a:bodyPr>
          <a:lstStyle/>
          <a:p>
            <a:r>
              <a:rPr lang="en-US" sz="1600" dirty="0"/>
              <a:t>My estimates.</a:t>
            </a:r>
          </a:p>
          <a:p>
            <a:r>
              <a:rPr lang="en-US" sz="1600" dirty="0"/>
              <a:t>Others may differ.</a:t>
            </a:r>
          </a:p>
        </p:txBody>
      </p:sp>
    </p:spTree>
    <p:extLst>
      <p:ext uri="{BB962C8B-B14F-4D97-AF65-F5344CB8AC3E}">
        <p14:creationId xmlns:p14="http://schemas.microsoft.com/office/powerpoint/2010/main" val="1031901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9" grpId="0"/>
      <p:bldP spid="20"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 Good Presentation Comprises…</a:t>
            </a:r>
          </a:p>
        </p:txBody>
      </p:sp>
      <p:sp>
        <p:nvSpPr>
          <p:cNvPr id="4" name="TextBox 3"/>
          <p:cNvSpPr txBox="1"/>
          <p:nvPr/>
        </p:nvSpPr>
        <p:spPr>
          <a:xfrm>
            <a:off x="1038740" y="1623965"/>
            <a:ext cx="1438214" cy="584775"/>
          </a:xfrm>
          <a:prstGeom prst="rect">
            <a:avLst/>
          </a:prstGeom>
          <a:noFill/>
        </p:spPr>
        <p:txBody>
          <a:bodyPr wrap="none" rtlCol="0">
            <a:spAutoFit/>
          </a:bodyPr>
          <a:lstStyle/>
          <a:p>
            <a:r>
              <a:rPr lang="en-US" sz="3200" dirty="0"/>
              <a:t>Clarity:</a:t>
            </a:r>
          </a:p>
        </p:txBody>
      </p:sp>
      <p:sp>
        <p:nvSpPr>
          <p:cNvPr id="5" name="TextBox 4"/>
          <p:cNvSpPr txBox="1"/>
          <p:nvPr/>
        </p:nvSpPr>
        <p:spPr>
          <a:xfrm>
            <a:off x="1038740" y="2545685"/>
            <a:ext cx="1598515" cy="584775"/>
          </a:xfrm>
          <a:prstGeom prst="rect">
            <a:avLst/>
          </a:prstGeom>
          <a:noFill/>
        </p:spPr>
        <p:txBody>
          <a:bodyPr wrap="none" rtlCol="0">
            <a:spAutoFit/>
          </a:bodyPr>
          <a:lstStyle/>
          <a:p>
            <a:r>
              <a:rPr lang="en-US" sz="3200" dirty="0"/>
              <a:t>Content:</a:t>
            </a:r>
          </a:p>
        </p:txBody>
      </p:sp>
      <p:sp>
        <p:nvSpPr>
          <p:cNvPr id="6" name="TextBox 5"/>
          <p:cNvSpPr txBox="1"/>
          <p:nvPr/>
        </p:nvSpPr>
        <p:spPr>
          <a:xfrm>
            <a:off x="1038740" y="3467405"/>
            <a:ext cx="1734770" cy="584775"/>
          </a:xfrm>
          <a:prstGeom prst="rect">
            <a:avLst/>
          </a:prstGeom>
          <a:noFill/>
        </p:spPr>
        <p:txBody>
          <a:bodyPr wrap="none" rtlCol="0">
            <a:spAutoFit/>
          </a:bodyPr>
          <a:lstStyle/>
          <a:p>
            <a:r>
              <a:rPr lang="en-US" sz="3200" dirty="0"/>
              <a:t>Delivery:</a:t>
            </a:r>
          </a:p>
        </p:txBody>
      </p:sp>
      <p:sp>
        <p:nvSpPr>
          <p:cNvPr id="7" name="TextBox 6"/>
          <p:cNvSpPr txBox="1"/>
          <p:nvPr/>
        </p:nvSpPr>
        <p:spPr>
          <a:xfrm>
            <a:off x="2997395" y="1685519"/>
            <a:ext cx="3638368" cy="461665"/>
          </a:xfrm>
          <a:prstGeom prst="rect">
            <a:avLst/>
          </a:prstGeom>
          <a:noFill/>
        </p:spPr>
        <p:txBody>
          <a:bodyPr wrap="none" rtlCol="0">
            <a:spAutoFit/>
          </a:bodyPr>
          <a:lstStyle/>
          <a:p>
            <a:r>
              <a:rPr lang="en-US" sz="2400" dirty="0"/>
              <a:t>Organizational, Visual, Oral</a:t>
            </a:r>
          </a:p>
        </p:txBody>
      </p:sp>
      <p:sp>
        <p:nvSpPr>
          <p:cNvPr id="8" name="TextBox 7"/>
          <p:cNvSpPr txBox="1"/>
          <p:nvPr/>
        </p:nvSpPr>
        <p:spPr>
          <a:xfrm>
            <a:off x="2997395" y="2607239"/>
            <a:ext cx="3454792" cy="461665"/>
          </a:xfrm>
          <a:prstGeom prst="rect">
            <a:avLst/>
          </a:prstGeom>
          <a:noFill/>
        </p:spPr>
        <p:txBody>
          <a:bodyPr wrap="none" rtlCol="0">
            <a:spAutoFit/>
          </a:bodyPr>
          <a:lstStyle/>
          <a:p>
            <a:r>
              <a:rPr lang="en-US" sz="2400" dirty="0"/>
              <a:t>Include only the necessary</a:t>
            </a:r>
          </a:p>
        </p:txBody>
      </p:sp>
      <p:sp>
        <p:nvSpPr>
          <p:cNvPr id="9" name="TextBox 8"/>
          <p:cNvSpPr txBox="1"/>
          <p:nvPr/>
        </p:nvSpPr>
        <p:spPr>
          <a:xfrm>
            <a:off x="2997395" y="3528959"/>
            <a:ext cx="4113627" cy="461665"/>
          </a:xfrm>
          <a:prstGeom prst="rect">
            <a:avLst/>
          </a:prstGeom>
          <a:noFill/>
        </p:spPr>
        <p:txBody>
          <a:bodyPr wrap="none" rtlCol="0">
            <a:spAutoFit/>
          </a:bodyPr>
          <a:lstStyle/>
          <a:p>
            <a:r>
              <a:rPr lang="en-US" sz="2400" dirty="0"/>
              <a:t>Slides are a prop to your speech</a:t>
            </a:r>
          </a:p>
        </p:txBody>
      </p:sp>
      <p:sp>
        <p:nvSpPr>
          <p:cNvPr id="10" name="TextBox 9"/>
          <p:cNvSpPr txBox="1"/>
          <p:nvPr/>
        </p:nvSpPr>
        <p:spPr>
          <a:xfrm>
            <a:off x="1840322" y="4389125"/>
            <a:ext cx="5474576" cy="584775"/>
          </a:xfrm>
          <a:prstGeom prst="rect">
            <a:avLst/>
          </a:prstGeom>
          <a:noFill/>
        </p:spPr>
        <p:txBody>
          <a:bodyPr wrap="none" rtlCol="0">
            <a:spAutoFit/>
          </a:bodyPr>
          <a:lstStyle/>
          <a:p>
            <a:r>
              <a:rPr lang="en-US" sz="3200" dirty="0"/>
              <a:t>When you start, follow the rules</a:t>
            </a:r>
          </a:p>
        </p:txBody>
      </p:sp>
      <p:sp>
        <p:nvSpPr>
          <p:cNvPr id="11" name="TextBox 10"/>
          <p:cNvSpPr txBox="1"/>
          <p:nvPr/>
        </p:nvSpPr>
        <p:spPr>
          <a:xfrm>
            <a:off x="1387858" y="5018457"/>
            <a:ext cx="6368283" cy="461665"/>
          </a:xfrm>
          <a:prstGeom prst="rect">
            <a:avLst/>
          </a:prstGeom>
          <a:noFill/>
        </p:spPr>
        <p:txBody>
          <a:bodyPr wrap="none" rtlCol="0">
            <a:spAutoFit/>
          </a:bodyPr>
          <a:lstStyle/>
          <a:p>
            <a:pPr algn="ctr"/>
            <a:r>
              <a:rPr lang="en-US" sz="2400" dirty="0"/>
              <a:t>(Experts will sometimes break the rules for effect)</a:t>
            </a:r>
          </a:p>
        </p:txBody>
      </p:sp>
    </p:spTree>
    <p:extLst>
      <p:ext uri="{BB962C8B-B14F-4D97-AF65-F5344CB8AC3E}">
        <p14:creationId xmlns:p14="http://schemas.microsoft.com/office/powerpoint/2010/main" val="19176469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Your Audience</a:t>
            </a:r>
          </a:p>
        </p:txBody>
      </p:sp>
      <p:sp>
        <p:nvSpPr>
          <p:cNvPr id="4" name="TextBox 3"/>
          <p:cNvSpPr txBox="1"/>
          <p:nvPr/>
        </p:nvSpPr>
        <p:spPr>
          <a:xfrm>
            <a:off x="693095" y="1291896"/>
            <a:ext cx="7715061" cy="523220"/>
          </a:xfrm>
          <a:prstGeom prst="rect">
            <a:avLst/>
          </a:prstGeom>
          <a:noFill/>
        </p:spPr>
        <p:txBody>
          <a:bodyPr wrap="none" rtlCol="0">
            <a:spAutoFit/>
          </a:bodyPr>
          <a:lstStyle/>
          <a:p>
            <a:r>
              <a:rPr lang="en-US" sz="2800" dirty="0"/>
              <a:t>The cardinal rule: </a:t>
            </a:r>
            <a:r>
              <a:rPr lang="en-US" sz="2800" i="1" dirty="0"/>
              <a:t>Never overestimate your audience</a:t>
            </a:r>
            <a:endParaRPr lang="en-US" sz="2800" dirty="0"/>
          </a:p>
        </p:txBody>
      </p:sp>
      <p:sp>
        <p:nvSpPr>
          <p:cNvPr id="3" name="Rectangle 2"/>
          <p:cNvSpPr/>
          <p:nvPr/>
        </p:nvSpPr>
        <p:spPr>
          <a:xfrm>
            <a:off x="1115550" y="1906376"/>
            <a:ext cx="6912900" cy="369332"/>
          </a:xfrm>
          <a:prstGeom prst="rect">
            <a:avLst/>
          </a:prstGeom>
        </p:spPr>
        <p:txBody>
          <a:bodyPr wrap="square">
            <a:spAutoFit/>
          </a:bodyPr>
          <a:lstStyle/>
          <a:p>
            <a:r>
              <a:rPr lang="en-US" dirty="0"/>
              <a:t>If they don’t understand, no one will remember it or ask any questions.</a:t>
            </a:r>
          </a:p>
        </p:txBody>
      </p:sp>
      <p:sp>
        <p:nvSpPr>
          <p:cNvPr id="5" name="TextBox 4"/>
          <p:cNvSpPr txBox="1"/>
          <p:nvPr/>
        </p:nvSpPr>
        <p:spPr>
          <a:xfrm>
            <a:off x="3890563" y="2370709"/>
            <a:ext cx="1362874" cy="461665"/>
          </a:xfrm>
          <a:prstGeom prst="rect">
            <a:avLst/>
          </a:prstGeom>
          <a:noFill/>
        </p:spPr>
        <p:txBody>
          <a:bodyPr wrap="none" rtlCol="0">
            <a:spAutoFit/>
          </a:bodyPr>
          <a:lstStyle/>
          <a:p>
            <a:r>
              <a:rPr lang="en-US" sz="2400" u="sng" dirty="0"/>
              <a:t>Audience</a:t>
            </a:r>
          </a:p>
        </p:txBody>
      </p:sp>
      <p:sp>
        <p:nvSpPr>
          <p:cNvPr id="6" name="TextBox 5"/>
          <p:cNvSpPr txBox="1"/>
          <p:nvPr/>
        </p:nvSpPr>
        <p:spPr>
          <a:xfrm>
            <a:off x="3189420" y="3196407"/>
            <a:ext cx="3132589" cy="400110"/>
          </a:xfrm>
          <a:prstGeom prst="rect">
            <a:avLst/>
          </a:prstGeom>
          <a:noFill/>
        </p:spPr>
        <p:txBody>
          <a:bodyPr wrap="none" rtlCol="0">
            <a:spAutoFit/>
          </a:bodyPr>
          <a:lstStyle/>
          <a:p>
            <a:r>
              <a:rPr lang="en-US" sz="2000" dirty="0"/>
              <a:t>Specialists (e.g., magnetism)</a:t>
            </a:r>
          </a:p>
        </p:txBody>
      </p:sp>
      <p:sp>
        <p:nvSpPr>
          <p:cNvPr id="9" name="TextBox 8"/>
          <p:cNvSpPr txBox="1"/>
          <p:nvPr/>
        </p:nvSpPr>
        <p:spPr>
          <a:xfrm>
            <a:off x="3189420" y="3610742"/>
            <a:ext cx="3661580" cy="400110"/>
          </a:xfrm>
          <a:prstGeom prst="rect">
            <a:avLst/>
          </a:prstGeom>
          <a:noFill/>
        </p:spPr>
        <p:txBody>
          <a:bodyPr wrap="none" rtlCol="0">
            <a:spAutoFit/>
          </a:bodyPr>
          <a:lstStyle/>
          <a:p>
            <a:r>
              <a:rPr lang="en-US" sz="2000" dirty="0"/>
              <a:t>Subfield experts (e.g., cond. mat.)</a:t>
            </a:r>
          </a:p>
        </p:txBody>
      </p:sp>
      <p:sp>
        <p:nvSpPr>
          <p:cNvPr id="10" name="TextBox 9"/>
          <p:cNvSpPr txBox="1"/>
          <p:nvPr/>
        </p:nvSpPr>
        <p:spPr>
          <a:xfrm>
            <a:off x="3189420" y="4028487"/>
            <a:ext cx="3225563" cy="400110"/>
          </a:xfrm>
          <a:prstGeom prst="rect">
            <a:avLst/>
          </a:prstGeom>
          <a:noFill/>
        </p:spPr>
        <p:txBody>
          <a:bodyPr wrap="none" rtlCol="0">
            <a:spAutoFit/>
          </a:bodyPr>
          <a:lstStyle/>
          <a:p>
            <a:r>
              <a:rPr lang="en-US" sz="2000" dirty="0"/>
              <a:t>Physicists (e.g. plasma, </a:t>
            </a:r>
            <a:r>
              <a:rPr lang="en-US" sz="2000" dirty="0" err="1"/>
              <a:t>astro</a:t>
            </a:r>
            <a:r>
              <a:rPr lang="en-US" sz="2000" dirty="0"/>
              <a:t>)</a:t>
            </a:r>
          </a:p>
        </p:txBody>
      </p:sp>
      <p:sp>
        <p:nvSpPr>
          <p:cNvPr id="11" name="TextBox 10"/>
          <p:cNvSpPr txBox="1"/>
          <p:nvPr/>
        </p:nvSpPr>
        <p:spPr>
          <a:xfrm>
            <a:off x="3189420" y="4446232"/>
            <a:ext cx="2026517" cy="400110"/>
          </a:xfrm>
          <a:prstGeom prst="rect">
            <a:avLst/>
          </a:prstGeom>
          <a:noFill/>
        </p:spPr>
        <p:txBody>
          <a:bodyPr wrap="none" rtlCol="0">
            <a:spAutoFit/>
          </a:bodyPr>
          <a:lstStyle/>
          <a:p>
            <a:r>
              <a:rPr lang="en-US" sz="2000" dirty="0"/>
              <a:t>Graduate students</a:t>
            </a:r>
          </a:p>
        </p:txBody>
      </p:sp>
      <p:sp>
        <p:nvSpPr>
          <p:cNvPr id="12" name="TextBox 11"/>
          <p:cNvSpPr txBox="1"/>
          <p:nvPr/>
        </p:nvSpPr>
        <p:spPr>
          <a:xfrm>
            <a:off x="3189420" y="4846342"/>
            <a:ext cx="2605393" cy="400110"/>
          </a:xfrm>
          <a:prstGeom prst="rect">
            <a:avLst/>
          </a:prstGeom>
          <a:noFill/>
        </p:spPr>
        <p:txBody>
          <a:bodyPr wrap="none" rtlCol="0">
            <a:spAutoFit/>
          </a:bodyPr>
          <a:lstStyle/>
          <a:p>
            <a:r>
              <a:rPr lang="en-US" sz="2000" dirty="0"/>
              <a:t>Undergraduate students</a:t>
            </a:r>
          </a:p>
        </p:txBody>
      </p:sp>
      <p:grpSp>
        <p:nvGrpSpPr>
          <p:cNvPr id="23" name="Group 22"/>
          <p:cNvGrpSpPr/>
          <p:nvPr/>
        </p:nvGrpSpPr>
        <p:grpSpPr>
          <a:xfrm>
            <a:off x="726204" y="2366968"/>
            <a:ext cx="2789546" cy="3284417"/>
            <a:chOff x="726204" y="2366968"/>
            <a:chExt cx="2789546" cy="3284417"/>
          </a:xfrm>
        </p:grpSpPr>
        <p:sp>
          <p:nvSpPr>
            <p:cNvPr id="17" name="TextBox 16"/>
            <p:cNvSpPr txBox="1"/>
            <p:nvPr/>
          </p:nvSpPr>
          <p:spPr>
            <a:xfrm>
              <a:off x="726204" y="2366968"/>
              <a:ext cx="2789546" cy="461665"/>
            </a:xfrm>
            <a:prstGeom prst="rect">
              <a:avLst/>
            </a:prstGeom>
            <a:noFill/>
          </p:spPr>
          <p:txBody>
            <a:bodyPr wrap="none" rtlCol="0">
              <a:spAutoFit/>
            </a:bodyPr>
            <a:lstStyle/>
            <a:p>
              <a:r>
                <a:rPr lang="en-US" sz="2400" u="sng" dirty="0"/>
                <a:t>Audience knowledge</a:t>
              </a:r>
            </a:p>
          </p:txBody>
        </p:sp>
        <p:grpSp>
          <p:nvGrpSpPr>
            <p:cNvPr id="22" name="Group 21"/>
            <p:cNvGrpSpPr/>
            <p:nvPr/>
          </p:nvGrpSpPr>
          <p:grpSpPr>
            <a:xfrm>
              <a:off x="1669838" y="2828624"/>
              <a:ext cx="739305" cy="2822761"/>
              <a:chOff x="1669838" y="2828624"/>
              <a:chExt cx="739305" cy="2822761"/>
            </a:xfrm>
          </p:grpSpPr>
          <p:sp>
            <p:nvSpPr>
              <p:cNvPr id="18" name="TextBox 17"/>
              <p:cNvSpPr txBox="1"/>
              <p:nvPr/>
            </p:nvSpPr>
            <p:spPr>
              <a:xfrm>
                <a:off x="1669838" y="2828624"/>
                <a:ext cx="739305" cy="400110"/>
              </a:xfrm>
              <a:prstGeom prst="rect">
                <a:avLst/>
              </a:prstGeom>
              <a:noFill/>
            </p:spPr>
            <p:txBody>
              <a:bodyPr wrap="none" rtlCol="0">
                <a:spAutoFit/>
              </a:bodyPr>
              <a:lstStyle/>
              <a:p>
                <a:r>
                  <a:rPr lang="en-US" sz="2000" dirty="0"/>
                  <a:t>More</a:t>
                </a:r>
              </a:p>
            </p:txBody>
          </p:sp>
          <p:sp>
            <p:nvSpPr>
              <p:cNvPr id="19" name="TextBox 18"/>
              <p:cNvSpPr txBox="1"/>
              <p:nvPr/>
            </p:nvSpPr>
            <p:spPr>
              <a:xfrm>
                <a:off x="1669838" y="5251275"/>
                <a:ext cx="654346" cy="400110"/>
              </a:xfrm>
              <a:prstGeom prst="rect">
                <a:avLst/>
              </a:prstGeom>
              <a:noFill/>
            </p:spPr>
            <p:txBody>
              <a:bodyPr wrap="none" rtlCol="0">
                <a:spAutoFit/>
              </a:bodyPr>
              <a:lstStyle/>
              <a:p>
                <a:r>
                  <a:rPr lang="en-US" sz="2000" dirty="0"/>
                  <a:t>Less</a:t>
                </a:r>
              </a:p>
            </p:txBody>
          </p:sp>
          <p:sp>
            <p:nvSpPr>
              <p:cNvPr id="20" name="Up-Down Arrow 19"/>
              <p:cNvSpPr/>
              <p:nvPr/>
            </p:nvSpPr>
            <p:spPr>
              <a:xfrm>
                <a:off x="1718101" y="3243278"/>
                <a:ext cx="642778" cy="1875542"/>
              </a:xfrm>
              <a:prstGeom prst="upDownArrow">
                <a:avLst/>
              </a:prstGeom>
              <a:gradFill flip="none" rotWithShape="1">
                <a:gsLst>
                  <a:gs pos="0">
                    <a:srgbClr val="FFC000"/>
                  </a:gs>
                  <a:gs pos="50000">
                    <a:schemeClr val="accent3">
                      <a:lumMod val="0"/>
                      <a:lumOff val="100000"/>
                    </a:schemeClr>
                  </a:gs>
                  <a:gs pos="100000">
                    <a:srgbClr val="0070C0"/>
                  </a:gs>
                </a:gsLst>
                <a:lin ang="16200000" scaled="1"/>
                <a:tileRect/>
              </a:gra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grpSp>
        <p:nvGrpSpPr>
          <p:cNvPr id="24" name="Group 23"/>
          <p:cNvGrpSpPr/>
          <p:nvPr/>
        </p:nvGrpSpPr>
        <p:grpSpPr>
          <a:xfrm>
            <a:off x="6612910" y="2366968"/>
            <a:ext cx="1704313" cy="3284417"/>
            <a:chOff x="6612910" y="2366968"/>
            <a:chExt cx="1704313" cy="3284417"/>
          </a:xfrm>
        </p:grpSpPr>
        <p:sp>
          <p:nvSpPr>
            <p:cNvPr id="8" name="TextBox 7"/>
            <p:cNvSpPr txBox="1"/>
            <p:nvPr/>
          </p:nvSpPr>
          <p:spPr>
            <a:xfrm>
              <a:off x="6612910" y="2366968"/>
              <a:ext cx="1704313" cy="461665"/>
            </a:xfrm>
            <a:prstGeom prst="rect">
              <a:avLst/>
            </a:prstGeom>
            <a:noFill/>
          </p:spPr>
          <p:txBody>
            <a:bodyPr wrap="none" rtlCol="0">
              <a:spAutoFit/>
            </a:bodyPr>
            <a:lstStyle/>
            <a:p>
              <a:r>
                <a:rPr lang="en-US" sz="2400" u="sng" dirty="0"/>
                <a:t>Introduction</a:t>
              </a:r>
            </a:p>
          </p:txBody>
        </p:sp>
        <p:sp>
          <p:nvSpPr>
            <p:cNvPr id="13" name="TextBox 12"/>
            <p:cNvSpPr txBox="1"/>
            <p:nvPr/>
          </p:nvSpPr>
          <p:spPr>
            <a:xfrm>
              <a:off x="7137893" y="2828624"/>
              <a:ext cx="654346" cy="400110"/>
            </a:xfrm>
            <a:prstGeom prst="rect">
              <a:avLst/>
            </a:prstGeom>
            <a:noFill/>
          </p:spPr>
          <p:txBody>
            <a:bodyPr wrap="none" rtlCol="0">
              <a:spAutoFit/>
            </a:bodyPr>
            <a:lstStyle/>
            <a:p>
              <a:r>
                <a:rPr lang="en-US" sz="2000" dirty="0"/>
                <a:t>Less</a:t>
              </a:r>
            </a:p>
          </p:txBody>
        </p:sp>
        <p:sp>
          <p:nvSpPr>
            <p:cNvPr id="14" name="TextBox 13"/>
            <p:cNvSpPr txBox="1"/>
            <p:nvPr/>
          </p:nvSpPr>
          <p:spPr>
            <a:xfrm>
              <a:off x="7137893" y="5251275"/>
              <a:ext cx="739305" cy="400110"/>
            </a:xfrm>
            <a:prstGeom prst="rect">
              <a:avLst/>
            </a:prstGeom>
            <a:noFill/>
          </p:spPr>
          <p:txBody>
            <a:bodyPr wrap="none" rtlCol="0">
              <a:spAutoFit/>
            </a:bodyPr>
            <a:lstStyle/>
            <a:p>
              <a:r>
                <a:rPr lang="en-US" sz="2000" dirty="0"/>
                <a:t>More</a:t>
              </a:r>
            </a:p>
          </p:txBody>
        </p:sp>
        <p:sp>
          <p:nvSpPr>
            <p:cNvPr id="21" name="Up-Down Arrow 20"/>
            <p:cNvSpPr/>
            <p:nvPr/>
          </p:nvSpPr>
          <p:spPr>
            <a:xfrm>
              <a:off x="7143677" y="3243278"/>
              <a:ext cx="642778" cy="1875542"/>
            </a:xfrm>
            <a:prstGeom prst="upDownArrow">
              <a:avLst/>
            </a:prstGeom>
            <a:gradFill flip="none" rotWithShape="1">
              <a:gsLst>
                <a:gs pos="0">
                  <a:srgbClr val="FF0000"/>
                </a:gs>
                <a:gs pos="50000">
                  <a:schemeClr val="accent3">
                    <a:lumMod val="0"/>
                    <a:lumOff val="100000"/>
                  </a:schemeClr>
                </a:gs>
                <a:gs pos="100000">
                  <a:srgbClr val="00B050"/>
                </a:gs>
              </a:gsLst>
              <a:lin ang="16200000" scaled="1"/>
              <a:tileRect/>
            </a:gra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
        <p:nvSpPr>
          <p:cNvPr id="25" name="TextBox 24"/>
          <p:cNvSpPr txBox="1"/>
          <p:nvPr/>
        </p:nvSpPr>
        <p:spPr>
          <a:xfrm>
            <a:off x="3189420" y="5272228"/>
            <a:ext cx="1699504" cy="400110"/>
          </a:xfrm>
          <a:prstGeom prst="rect">
            <a:avLst/>
          </a:prstGeom>
          <a:noFill/>
        </p:spPr>
        <p:txBody>
          <a:bodyPr wrap="none" rtlCol="0">
            <a:spAutoFit/>
          </a:bodyPr>
          <a:lstStyle/>
          <a:p>
            <a:r>
              <a:rPr lang="en-US" sz="2000" dirty="0"/>
              <a:t>General public</a:t>
            </a:r>
          </a:p>
        </p:txBody>
      </p:sp>
    </p:spTree>
    <p:extLst>
      <p:ext uri="{BB962C8B-B14F-4D97-AF65-F5344CB8AC3E}">
        <p14:creationId xmlns:p14="http://schemas.microsoft.com/office/powerpoint/2010/main" val="2236863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9" grpId="0"/>
      <p:bldP spid="10" grpId="0"/>
      <p:bldP spid="11" grpId="0"/>
      <p:bldP spid="12"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Get Organized</a:t>
            </a:r>
          </a:p>
        </p:txBody>
      </p:sp>
      <p:sp>
        <p:nvSpPr>
          <p:cNvPr id="3" name="TextBox 2"/>
          <p:cNvSpPr txBox="1"/>
          <p:nvPr/>
        </p:nvSpPr>
        <p:spPr>
          <a:xfrm>
            <a:off x="577880" y="1417638"/>
            <a:ext cx="1943161" cy="461665"/>
          </a:xfrm>
          <a:prstGeom prst="rect">
            <a:avLst/>
          </a:prstGeom>
          <a:noFill/>
        </p:spPr>
        <p:txBody>
          <a:bodyPr wrap="none" rtlCol="0">
            <a:spAutoFit/>
          </a:bodyPr>
          <a:lstStyle/>
          <a:p>
            <a:r>
              <a:rPr lang="en-US" sz="2400" dirty="0"/>
              <a:t>1. Motivation:</a:t>
            </a:r>
          </a:p>
        </p:txBody>
      </p:sp>
      <p:sp>
        <p:nvSpPr>
          <p:cNvPr id="7" name="TextBox 6"/>
          <p:cNvSpPr txBox="1"/>
          <p:nvPr/>
        </p:nvSpPr>
        <p:spPr>
          <a:xfrm>
            <a:off x="577880" y="2584090"/>
            <a:ext cx="2967479" cy="461665"/>
          </a:xfrm>
          <a:prstGeom prst="rect">
            <a:avLst/>
          </a:prstGeom>
          <a:noFill/>
        </p:spPr>
        <p:txBody>
          <a:bodyPr wrap="none" rtlCol="0">
            <a:spAutoFit/>
          </a:bodyPr>
          <a:lstStyle/>
          <a:p>
            <a:r>
              <a:rPr lang="en-US" sz="2400" dirty="0"/>
              <a:t>2. Spoil the punchline:</a:t>
            </a:r>
          </a:p>
        </p:txBody>
      </p:sp>
      <p:sp>
        <p:nvSpPr>
          <p:cNvPr id="8" name="TextBox 7"/>
          <p:cNvSpPr txBox="1"/>
          <p:nvPr/>
        </p:nvSpPr>
        <p:spPr>
          <a:xfrm>
            <a:off x="577880" y="3275380"/>
            <a:ext cx="2081019" cy="461665"/>
          </a:xfrm>
          <a:prstGeom prst="rect">
            <a:avLst/>
          </a:prstGeom>
          <a:noFill/>
        </p:spPr>
        <p:txBody>
          <a:bodyPr wrap="none" rtlCol="0">
            <a:spAutoFit/>
          </a:bodyPr>
          <a:lstStyle/>
          <a:p>
            <a:r>
              <a:rPr lang="en-US" sz="2400" dirty="0"/>
              <a:t>3. Background:</a:t>
            </a:r>
          </a:p>
        </p:txBody>
      </p:sp>
      <p:sp>
        <p:nvSpPr>
          <p:cNvPr id="9" name="TextBox 8"/>
          <p:cNvSpPr txBox="1"/>
          <p:nvPr/>
        </p:nvSpPr>
        <p:spPr>
          <a:xfrm>
            <a:off x="577880" y="3889860"/>
            <a:ext cx="2815835" cy="461665"/>
          </a:xfrm>
          <a:prstGeom prst="rect">
            <a:avLst/>
          </a:prstGeom>
          <a:noFill/>
        </p:spPr>
        <p:txBody>
          <a:bodyPr wrap="none" rtlCol="0">
            <a:spAutoFit/>
          </a:bodyPr>
          <a:lstStyle/>
          <a:p>
            <a:r>
              <a:rPr lang="en-US" sz="2400" dirty="0"/>
              <a:t>4. Data and Analysis:</a:t>
            </a:r>
          </a:p>
        </p:txBody>
      </p:sp>
      <p:sp>
        <p:nvSpPr>
          <p:cNvPr id="10" name="TextBox 9"/>
          <p:cNvSpPr txBox="1"/>
          <p:nvPr/>
        </p:nvSpPr>
        <p:spPr>
          <a:xfrm>
            <a:off x="577880" y="5080415"/>
            <a:ext cx="2380780" cy="461665"/>
          </a:xfrm>
          <a:prstGeom prst="rect">
            <a:avLst/>
          </a:prstGeom>
          <a:noFill/>
        </p:spPr>
        <p:txBody>
          <a:bodyPr wrap="none" rtlCol="0">
            <a:spAutoFit/>
          </a:bodyPr>
          <a:lstStyle/>
          <a:p>
            <a:r>
              <a:rPr lang="en-US" sz="2400" dirty="0"/>
              <a:t>5. Conclusion(s):</a:t>
            </a:r>
          </a:p>
        </p:txBody>
      </p:sp>
      <p:sp>
        <p:nvSpPr>
          <p:cNvPr id="11" name="TextBox 10"/>
          <p:cNvSpPr txBox="1"/>
          <p:nvPr/>
        </p:nvSpPr>
        <p:spPr>
          <a:xfrm>
            <a:off x="1122517" y="1792303"/>
            <a:ext cx="4910319" cy="646331"/>
          </a:xfrm>
          <a:prstGeom prst="rect">
            <a:avLst/>
          </a:prstGeom>
          <a:noFill/>
        </p:spPr>
        <p:txBody>
          <a:bodyPr wrap="none" rtlCol="0">
            <a:spAutoFit/>
          </a:bodyPr>
          <a:lstStyle/>
          <a:p>
            <a:pPr marL="342900" indent="-342900">
              <a:buAutoNum type="alphaLcParenR"/>
            </a:pPr>
            <a:r>
              <a:rPr lang="en-US" dirty="0"/>
              <a:t>Why should the audience listen to you?</a:t>
            </a:r>
          </a:p>
          <a:p>
            <a:pPr marL="342900" indent="-342900">
              <a:buAutoNum type="alphaLcParenR"/>
            </a:pPr>
            <a:r>
              <a:rPr lang="en-US" dirty="0"/>
              <a:t>Establish the context of your research question.</a:t>
            </a:r>
          </a:p>
        </p:txBody>
      </p:sp>
      <p:sp>
        <p:nvSpPr>
          <p:cNvPr id="13" name="TextBox 12"/>
          <p:cNvSpPr txBox="1"/>
          <p:nvPr/>
        </p:nvSpPr>
        <p:spPr>
          <a:xfrm>
            <a:off x="3393715" y="2660900"/>
            <a:ext cx="3196131" cy="369332"/>
          </a:xfrm>
          <a:prstGeom prst="rect">
            <a:avLst/>
          </a:prstGeom>
          <a:noFill/>
        </p:spPr>
        <p:txBody>
          <a:bodyPr wrap="none" rtlCol="0">
            <a:spAutoFit/>
          </a:bodyPr>
          <a:lstStyle/>
          <a:p>
            <a:r>
              <a:rPr lang="en-US" dirty="0"/>
              <a:t>Give the final results right away.</a:t>
            </a:r>
          </a:p>
        </p:txBody>
      </p:sp>
      <p:sp>
        <p:nvSpPr>
          <p:cNvPr id="14" name="Rectangle 13"/>
          <p:cNvSpPr/>
          <p:nvPr/>
        </p:nvSpPr>
        <p:spPr>
          <a:xfrm>
            <a:off x="2534668" y="3350176"/>
            <a:ext cx="5857665" cy="369332"/>
          </a:xfrm>
          <a:prstGeom prst="rect">
            <a:avLst/>
          </a:prstGeom>
        </p:spPr>
        <p:txBody>
          <a:bodyPr wrap="square">
            <a:spAutoFit/>
          </a:bodyPr>
          <a:lstStyle/>
          <a:p>
            <a:r>
              <a:rPr lang="en-US" dirty="0"/>
              <a:t>Cover only that necessary to understand your novel results.</a:t>
            </a:r>
          </a:p>
        </p:txBody>
      </p:sp>
      <p:sp>
        <p:nvSpPr>
          <p:cNvPr id="15" name="Rectangle 14"/>
          <p:cNvSpPr/>
          <p:nvPr/>
        </p:nvSpPr>
        <p:spPr>
          <a:xfrm>
            <a:off x="663977" y="4239019"/>
            <a:ext cx="5526154" cy="646331"/>
          </a:xfrm>
          <a:prstGeom prst="rect">
            <a:avLst/>
          </a:prstGeom>
        </p:spPr>
        <p:txBody>
          <a:bodyPr wrap="square">
            <a:spAutoFit/>
          </a:bodyPr>
          <a:lstStyle/>
          <a:p>
            <a:pPr marL="800100" lvl="1" indent="-342900">
              <a:buFont typeface="+mj-lt"/>
              <a:buAutoNum type="alphaLcParenR"/>
            </a:pPr>
            <a:r>
              <a:rPr lang="en-US" dirty="0"/>
              <a:t>Present data clearly</a:t>
            </a:r>
          </a:p>
          <a:p>
            <a:pPr marL="800100" lvl="1" indent="-342900">
              <a:buFont typeface="+mj-lt"/>
              <a:buAutoNum type="alphaLcParenR"/>
            </a:pPr>
            <a:r>
              <a:rPr lang="en-US" b="1" dirty="0">
                <a:solidFill>
                  <a:srgbClr val="FF0000"/>
                </a:solidFill>
              </a:rPr>
              <a:t>Describe how/why the conclusions were made</a:t>
            </a:r>
            <a:r>
              <a:rPr lang="en-US" dirty="0"/>
              <a:t>.</a:t>
            </a:r>
          </a:p>
        </p:txBody>
      </p:sp>
      <p:sp>
        <p:nvSpPr>
          <p:cNvPr id="16" name="Rectangle 15"/>
          <p:cNvSpPr/>
          <p:nvPr/>
        </p:nvSpPr>
        <p:spPr>
          <a:xfrm>
            <a:off x="2773100" y="5157225"/>
            <a:ext cx="2759025" cy="369332"/>
          </a:xfrm>
          <a:prstGeom prst="rect">
            <a:avLst/>
          </a:prstGeom>
        </p:spPr>
        <p:txBody>
          <a:bodyPr wrap="none">
            <a:spAutoFit/>
          </a:bodyPr>
          <a:lstStyle/>
          <a:p>
            <a:r>
              <a:rPr lang="en-US" dirty="0"/>
              <a:t>Tell ‘</a:t>
            </a:r>
            <a:r>
              <a:rPr lang="en-US" dirty="0" err="1"/>
              <a:t>em</a:t>
            </a:r>
            <a:r>
              <a:rPr lang="en-US" dirty="0"/>
              <a:t> what you told ‘</a:t>
            </a:r>
            <a:r>
              <a:rPr lang="en-US" dirty="0" err="1"/>
              <a:t>em</a:t>
            </a:r>
            <a:r>
              <a:rPr lang="en-US" dirty="0"/>
              <a:t>.</a:t>
            </a:r>
          </a:p>
        </p:txBody>
      </p:sp>
      <p:sp>
        <p:nvSpPr>
          <p:cNvPr id="17" name="Rectangle 16"/>
          <p:cNvSpPr/>
          <p:nvPr/>
        </p:nvSpPr>
        <p:spPr>
          <a:xfrm>
            <a:off x="2773100" y="5467380"/>
            <a:ext cx="3012363" cy="369332"/>
          </a:xfrm>
          <a:prstGeom prst="rect">
            <a:avLst/>
          </a:prstGeom>
        </p:spPr>
        <p:txBody>
          <a:bodyPr wrap="none">
            <a:spAutoFit/>
          </a:bodyPr>
          <a:lstStyle/>
          <a:p>
            <a:r>
              <a:rPr lang="en-US" dirty="0"/>
              <a:t>Describe potential future work</a:t>
            </a:r>
          </a:p>
        </p:txBody>
      </p:sp>
      <p:sp>
        <p:nvSpPr>
          <p:cNvPr id="18" name="TextBox 17"/>
          <p:cNvSpPr txBox="1"/>
          <p:nvPr/>
        </p:nvSpPr>
        <p:spPr>
          <a:xfrm>
            <a:off x="6722680" y="4849582"/>
            <a:ext cx="1794087" cy="923330"/>
          </a:xfrm>
          <a:prstGeom prst="rect">
            <a:avLst/>
          </a:prstGeom>
          <a:noFill/>
          <a:ln w="28575">
            <a:solidFill>
              <a:srgbClr val="FF0000"/>
            </a:solidFill>
          </a:ln>
        </p:spPr>
        <p:txBody>
          <a:bodyPr wrap="square" rtlCol="0">
            <a:spAutoFit/>
          </a:bodyPr>
          <a:lstStyle/>
          <a:p>
            <a:pPr algn="ctr"/>
            <a:r>
              <a:rPr lang="en-US" dirty="0"/>
              <a:t>Make an outline, but don’t show it.</a:t>
            </a:r>
          </a:p>
          <a:p>
            <a:pPr algn="ctr"/>
            <a:r>
              <a:rPr lang="en-US" dirty="0"/>
              <a:t>(usually)</a:t>
            </a:r>
          </a:p>
        </p:txBody>
      </p:sp>
    </p:spTree>
    <p:extLst>
      <p:ext uri="{BB962C8B-B14F-4D97-AF65-F5344CB8AC3E}">
        <p14:creationId xmlns:p14="http://schemas.microsoft.com/office/powerpoint/2010/main" val="1892595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3" grpId="0"/>
      <p:bldP spid="14" grpId="0"/>
      <p:bldP spid="15" grpId="0"/>
      <p:bldP spid="16" grpId="0"/>
      <p:bldP spid="17"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Slides add what speech cannot</a:t>
            </a:r>
          </a:p>
        </p:txBody>
      </p:sp>
      <p:sp>
        <p:nvSpPr>
          <p:cNvPr id="4" name="TextBox 3"/>
          <p:cNvSpPr txBox="1"/>
          <p:nvPr/>
        </p:nvSpPr>
        <p:spPr>
          <a:xfrm>
            <a:off x="577880" y="4053383"/>
            <a:ext cx="5601213" cy="400110"/>
          </a:xfrm>
          <a:prstGeom prst="rect">
            <a:avLst/>
          </a:prstGeom>
          <a:noFill/>
        </p:spPr>
        <p:txBody>
          <a:bodyPr wrap="none" rtlCol="0">
            <a:spAutoFit/>
          </a:bodyPr>
          <a:lstStyle/>
          <a:p>
            <a:r>
              <a:rPr lang="en-US" sz="2000" dirty="0"/>
              <a:t>Additional information pathway (visual vs. auditory)</a:t>
            </a:r>
          </a:p>
        </p:txBody>
      </p:sp>
      <p:sp>
        <p:nvSpPr>
          <p:cNvPr id="5" name="TextBox 4"/>
          <p:cNvSpPr txBox="1"/>
          <p:nvPr/>
        </p:nvSpPr>
        <p:spPr>
          <a:xfrm>
            <a:off x="577880" y="4811580"/>
            <a:ext cx="6390147" cy="400110"/>
          </a:xfrm>
          <a:prstGeom prst="rect">
            <a:avLst/>
          </a:prstGeom>
          <a:noFill/>
        </p:spPr>
        <p:txBody>
          <a:bodyPr wrap="none" rtlCol="0">
            <a:spAutoFit/>
          </a:bodyPr>
          <a:lstStyle/>
          <a:p>
            <a:r>
              <a:rPr lang="en-US" sz="2000" dirty="0"/>
              <a:t>A persistent explanation (audience can review earlier points)</a:t>
            </a:r>
          </a:p>
        </p:txBody>
      </p:sp>
      <p:grpSp>
        <p:nvGrpSpPr>
          <p:cNvPr id="60" name="Group 59"/>
          <p:cNvGrpSpPr/>
          <p:nvPr/>
        </p:nvGrpSpPr>
        <p:grpSpPr>
          <a:xfrm>
            <a:off x="472145" y="1508750"/>
            <a:ext cx="3341235" cy="2186547"/>
            <a:chOff x="472145" y="1508750"/>
            <a:chExt cx="3341235" cy="2186547"/>
          </a:xfrm>
        </p:grpSpPr>
        <p:sp>
          <p:nvSpPr>
            <p:cNvPr id="3" name="TextBox 2"/>
            <p:cNvSpPr txBox="1"/>
            <p:nvPr/>
          </p:nvSpPr>
          <p:spPr>
            <a:xfrm>
              <a:off x="1122592" y="1508750"/>
              <a:ext cx="1920719" cy="400110"/>
            </a:xfrm>
            <a:prstGeom prst="rect">
              <a:avLst/>
            </a:prstGeom>
            <a:noFill/>
          </p:spPr>
          <p:txBody>
            <a:bodyPr wrap="none" rtlCol="0">
              <a:spAutoFit/>
            </a:bodyPr>
            <a:lstStyle/>
            <a:p>
              <a:r>
                <a:rPr lang="en-US" sz="2000" dirty="0"/>
                <a:t>Graphs and plots</a:t>
              </a:r>
            </a:p>
          </p:txBody>
        </p:sp>
        <p:pic>
          <p:nvPicPr>
            <p:cNvPr id="8" name="Picture 7"/>
            <p:cNvPicPr>
              <a:picLocks noChangeAspect="1" noChangeArrowheads="1"/>
            </p:cNvPicPr>
            <p:nvPr/>
          </p:nvPicPr>
          <p:blipFill>
            <a:blip r:embed="rId3" cstate="print"/>
            <a:srcRect t="46650"/>
            <a:stretch>
              <a:fillRect/>
            </a:stretch>
          </p:blipFill>
          <p:spPr bwMode="auto">
            <a:xfrm>
              <a:off x="472145" y="1982823"/>
              <a:ext cx="3341235" cy="1712474"/>
            </a:xfrm>
            <a:prstGeom prst="rect">
              <a:avLst/>
            </a:prstGeom>
            <a:noFill/>
            <a:ln w="9525">
              <a:noFill/>
              <a:miter lim="800000"/>
              <a:headEnd/>
              <a:tailEnd/>
            </a:ln>
          </p:spPr>
        </p:pic>
      </p:grpSp>
      <p:grpSp>
        <p:nvGrpSpPr>
          <p:cNvPr id="62" name="Group 61"/>
          <p:cNvGrpSpPr/>
          <p:nvPr/>
        </p:nvGrpSpPr>
        <p:grpSpPr>
          <a:xfrm>
            <a:off x="7258594" y="1508750"/>
            <a:ext cx="1237547" cy="2323271"/>
            <a:chOff x="7258594" y="1508750"/>
            <a:chExt cx="1237547" cy="2323271"/>
          </a:xfrm>
        </p:grpSpPr>
        <p:grpSp>
          <p:nvGrpSpPr>
            <p:cNvPr id="56" name="Group 55"/>
            <p:cNvGrpSpPr/>
            <p:nvPr/>
          </p:nvGrpSpPr>
          <p:grpSpPr>
            <a:xfrm>
              <a:off x="7258594" y="1846099"/>
              <a:ext cx="1231577" cy="1985922"/>
              <a:chOff x="5839365" y="1442023"/>
              <a:chExt cx="2574655" cy="4151643"/>
            </a:xfrm>
          </p:grpSpPr>
          <p:grpSp>
            <p:nvGrpSpPr>
              <p:cNvPr id="26" name="Group 25"/>
              <p:cNvGrpSpPr/>
              <p:nvPr/>
            </p:nvGrpSpPr>
            <p:grpSpPr>
              <a:xfrm>
                <a:off x="6918069" y="2624013"/>
                <a:ext cx="576725" cy="1152937"/>
                <a:chOff x="3628955" y="2507280"/>
                <a:chExt cx="460860" cy="921309"/>
              </a:xfrm>
            </p:grpSpPr>
            <p:cxnSp>
              <p:nvCxnSpPr>
                <p:cNvPr id="27" name="Straight Arrow Connector 26"/>
                <p:cNvCxnSpPr/>
                <p:nvPr/>
              </p:nvCxnSpPr>
              <p:spPr>
                <a:xfrm flipV="1">
                  <a:off x="3795665" y="2733675"/>
                  <a:ext cx="140541" cy="464262"/>
                </a:xfrm>
                <a:prstGeom prst="straightConnector1">
                  <a:avLst/>
                </a:prstGeom>
                <a:ln w="127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936195" y="2731294"/>
                  <a:ext cx="0" cy="697295"/>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3798840" y="3201279"/>
                  <a:ext cx="137355" cy="22731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3936196" y="3327083"/>
                  <a:ext cx="153619" cy="100896"/>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3628955" y="3294448"/>
                  <a:ext cx="307240" cy="134141"/>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3798840" y="2507280"/>
                  <a:ext cx="137355" cy="227310"/>
                </a:xfrm>
                <a:prstGeom prst="line">
                  <a:avLst/>
                </a:prstGeom>
                <a:ln>
                  <a:solidFill>
                    <a:srgbClr val="FF0000"/>
                  </a:solidFill>
                  <a:prstDash val="dash"/>
                </a:ln>
              </p:spPr>
              <p:style>
                <a:lnRef idx="1">
                  <a:schemeClr val="dk1"/>
                </a:lnRef>
                <a:fillRef idx="0">
                  <a:schemeClr val="dk1"/>
                </a:fillRef>
                <a:effectRef idx="0">
                  <a:schemeClr val="dk1"/>
                </a:effectRef>
                <a:fontRef idx="minor">
                  <a:schemeClr val="tx1"/>
                </a:fontRef>
              </p:style>
            </p:cxnSp>
          </p:grpSp>
          <p:cxnSp>
            <p:nvCxnSpPr>
              <p:cNvPr id="33" name="Straight Arrow Connector 32"/>
              <p:cNvCxnSpPr/>
              <p:nvPr/>
            </p:nvCxnSpPr>
            <p:spPr>
              <a:xfrm>
                <a:off x="7128058" y="3489101"/>
                <a:ext cx="0" cy="1105390"/>
              </a:xfrm>
              <a:prstGeom prst="straightConnector1">
                <a:avLst/>
              </a:prstGeom>
              <a:ln w="12700">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416090" y="2926220"/>
                <a:ext cx="710661" cy="1021099"/>
                <a:chOff x="3227825" y="2748773"/>
                <a:chExt cx="567888" cy="815958"/>
              </a:xfrm>
            </p:grpSpPr>
            <p:cxnSp>
              <p:nvCxnSpPr>
                <p:cNvPr id="35" name="Straight Arrow Connector 34"/>
                <p:cNvCxnSpPr/>
                <p:nvPr/>
              </p:nvCxnSpPr>
              <p:spPr>
                <a:xfrm flipH="1" flipV="1">
                  <a:off x="3227825" y="3121761"/>
                  <a:ext cx="567888" cy="76258"/>
                </a:xfrm>
                <a:prstGeom prst="straightConnector1">
                  <a:avLst/>
                </a:prstGeom>
                <a:ln w="12700">
                  <a:solidFill>
                    <a:srgbClr val="005C2A"/>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227825" y="3121760"/>
                  <a:ext cx="0" cy="442971"/>
                </a:xfrm>
                <a:prstGeom prst="line">
                  <a:avLst/>
                </a:prstGeom>
                <a:ln>
                  <a:solidFill>
                    <a:srgbClr val="005C2A"/>
                  </a:solidFill>
                  <a:prstDash val="dash"/>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H="1">
                  <a:off x="3227826" y="2748773"/>
                  <a:ext cx="567887" cy="372987"/>
                </a:xfrm>
                <a:prstGeom prst="line">
                  <a:avLst/>
                </a:prstGeom>
                <a:ln>
                  <a:solidFill>
                    <a:srgbClr val="005C2A"/>
                  </a:solidFill>
                  <a:prstDash val="dash"/>
                </a:ln>
              </p:spPr>
              <p:style>
                <a:lnRef idx="1">
                  <a:schemeClr val="dk1"/>
                </a:lnRef>
                <a:fillRef idx="0">
                  <a:schemeClr val="dk1"/>
                </a:fillRef>
                <a:effectRef idx="0">
                  <a:schemeClr val="dk1"/>
                </a:effectRef>
                <a:fontRef idx="minor">
                  <a:schemeClr val="tx1"/>
                </a:fontRef>
              </p:style>
            </p:cxnSp>
          </p:grpSp>
          <p:grpSp>
            <p:nvGrpSpPr>
              <p:cNvPr id="44" name="Group 43"/>
              <p:cNvGrpSpPr/>
              <p:nvPr/>
            </p:nvGrpSpPr>
            <p:grpSpPr>
              <a:xfrm>
                <a:off x="5839365" y="1442023"/>
                <a:ext cx="2574655" cy="4151643"/>
                <a:chOff x="5839365" y="1442023"/>
                <a:chExt cx="2574655" cy="4151643"/>
              </a:xfrm>
            </p:grpSpPr>
            <p:grpSp>
              <p:nvGrpSpPr>
                <p:cNvPr id="45" name="Group 44"/>
                <p:cNvGrpSpPr/>
                <p:nvPr/>
              </p:nvGrpSpPr>
              <p:grpSpPr>
                <a:xfrm>
                  <a:off x="5839365" y="2193244"/>
                  <a:ext cx="2574655" cy="2574654"/>
                  <a:chOff x="6179818" y="3634740"/>
                  <a:chExt cx="2011682" cy="2011681"/>
                </a:xfrm>
              </p:grpSpPr>
              <p:sp>
                <p:nvSpPr>
                  <p:cNvPr id="48" name="Oval 47"/>
                  <p:cNvSpPr/>
                  <p:nvPr/>
                </p:nvSpPr>
                <p:spPr>
                  <a:xfrm>
                    <a:off x="6179820" y="3634740"/>
                    <a:ext cx="2011680" cy="2011680"/>
                  </a:xfrm>
                  <a:prstGeom prst="ellipse">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Oval 48"/>
                  <p:cNvSpPr/>
                  <p:nvPr/>
                </p:nvSpPr>
                <p:spPr>
                  <a:xfrm rot="16200000">
                    <a:off x="6637018" y="3634740"/>
                    <a:ext cx="1097280" cy="2011680"/>
                  </a:xfrm>
                  <a:prstGeom prst="ellipse">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Oval 49"/>
                  <p:cNvSpPr/>
                  <p:nvPr/>
                </p:nvSpPr>
                <p:spPr>
                  <a:xfrm rot="19614888">
                    <a:off x="6517528" y="3634740"/>
                    <a:ext cx="1336262" cy="2011680"/>
                  </a:xfrm>
                  <a:prstGeom prst="ellipse">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Oval 50"/>
                  <p:cNvSpPr/>
                  <p:nvPr/>
                </p:nvSpPr>
                <p:spPr>
                  <a:xfrm rot="1404527">
                    <a:off x="6637018" y="3634741"/>
                    <a:ext cx="1097280" cy="2011680"/>
                  </a:xfrm>
                  <a:prstGeom prst="ellipse">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2" name="Straight Connector 51"/>
                  <p:cNvCxnSpPr/>
                  <p:nvPr/>
                </p:nvCxnSpPr>
                <p:spPr>
                  <a:xfrm>
                    <a:off x="7185658" y="3780475"/>
                    <a:ext cx="0" cy="171688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3" name="Straight Connector 52"/>
                  <p:cNvCxnSpPr>
                    <a:stCxn id="50" idx="1"/>
                  </p:cNvCxnSpPr>
                  <p:nvPr/>
                </p:nvCxnSpPr>
                <p:spPr>
                  <a:xfrm>
                    <a:off x="6401568" y="4302564"/>
                    <a:ext cx="1553712" cy="678349"/>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flipH="1">
                    <a:off x="6539098" y="4221004"/>
                    <a:ext cx="1283465" cy="842962"/>
                  </a:xfrm>
                  <a:prstGeom prst="line">
                    <a:avLst/>
                  </a:prstGeom>
                  <a:ln>
                    <a:prstDash val="dash"/>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6" name="Rectangle 45"/>
                    <p:cNvSpPr/>
                    <p:nvPr/>
                  </p:nvSpPr>
                  <p:spPr>
                    <a:xfrm>
                      <a:off x="6557460" y="1442023"/>
                      <a:ext cx="1239217" cy="8588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panose="02040503050406030204" pitchFamily="18" charset="0"/>
                                  </a:rPr>
                                </m:ctrlPr>
                              </m:dPr>
                              <m:e>
                                <m:d>
                                  <m:dPr>
                                    <m:begChr m:val="|"/>
                                    <m:endChr m:val=""/>
                                    <m:ctrlPr>
                                      <a:rPr lang="en-US" sz="1600" i="1">
                                        <a:latin typeface="Cambria Math" panose="02040503050406030204" pitchFamily="18" charset="0"/>
                                      </a:rPr>
                                    </m:ctrlPr>
                                  </m:dPr>
                                  <m:e>
                                    <m:r>
                                      <a:rPr lang="en-US" sz="1600" i="1">
                                        <a:latin typeface="Cambria Math"/>
                                      </a:rPr>
                                      <m:t>0</m:t>
                                    </m:r>
                                  </m:e>
                                </m:d>
                              </m:e>
                            </m:d>
                          </m:oMath>
                        </m:oMathPara>
                      </a14:m>
                      <a:endParaRPr lang="en-US" sz="2400" dirty="0"/>
                    </a:p>
                  </p:txBody>
                </p:sp>
              </mc:Choice>
              <mc:Fallback xmlns="">
                <p:sp>
                  <p:nvSpPr>
                    <p:cNvPr id="46" name="Rectangle 45"/>
                    <p:cNvSpPr>
                      <a:spLocks noRot="1" noChangeAspect="1" noMove="1" noResize="1" noEditPoints="1" noAdjustHandles="1" noChangeArrowheads="1" noChangeShapeType="1" noTextEdit="1"/>
                    </p:cNvSpPr>
                    <p:nvPr/>
                  </p:nvSpPr>
                  <p:spPr>
                    <a:xfrm>
                      <a:off x="6557460" y="1442023"/>
                      <a:ext cx="1239217" cy="858897"/>
                    </a:xfrm>
                    <a:prstGeom prst="rect">
                      <a:avLst/>
                    </a:prstGeom>
                    <a:blipFill rotWithShape="0">
                      <a:blip r:embed="rId4"/>
                      <a:stretch>
                        <a:fillRect l="-32990" t="-89552" r="-54639" b="-125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Rectangle 46"/>
                    <p:cNvSpPr/>
                    <p:nvPr/>
                  </p:nvSpPr>
                  <p:spPr>
                    <a:xfrm>
                      <a:off x="6574113" y="4734769"/>
                      <a:ext cx="1239217" cy="8588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d>
                                  <m:dPr>
                                    <m:begChr m:val="|"/>
                                    <m:endChr m:val=""/>
                                    <m:ctrlPr>
                                      <a:rPr lang="en-US" sz="1600" i="1">
                                        <a:latin typeface="Cambria Math" panose="02040503050406030204" pitchFamily="18" charset="0"/>
                                      </a:rPr>
                                    </m:ctrlPr>
                                  </m:dPr>
                                  <m:e>
                                    <m:r>
                                      <a:rPr lang="en-US" sz="1600" b="0" i="1" smtClean="0">
                                        <a:latin typeface="Cambria Math"/>
                                      </a:rPr>
                                      <m:t>1</m:t>
                                    </m:r>
                                  </m:e>
                                </m:d>
                              </m:e>
                            </m:d>
                          </m:oMath>
                        </m:oMathPara>
                      </a14:m>
                      <a:endParaRPr lang="en-US" sz="1600" dirty="0"/>
                    </a:p>
                  </p:txBody>
                </p:sp>
              </mc:Choice>
              <mc:Fallback xmlns="">
                <p:sp>
                  <p:nvSpPr>
                    <p:cNvPr id="47" name="Rectangle 46"/>
                    <p:cNvSpPr>
                      <a:spLocks noRot="1" noChangeAspect="1" noMove="1" noResize="1" noEditPoints="1" noAdjustHandles="1" noChangeArrowheads="1" noChangeShapeType="1" noTextEdit="1"/>
                    </p:cNvSpPr>
                    <p:nvPr/>
                  </p:nvSpPr>
                  <p:spPr>
                    <a:xfrm>
                      <a:off x="6574113" y="4734769"/>
                      <a:ext cx="1239217" cy="858897"/>
                    </a:xfrm>
                    <a:prstGeom prst="rect">
                      <a:avLst/>
                    </a:prstGeom>
                    <a:blipFill rotWithShape="0">
                      <a:blip r:embed="rId5"/>
                      <a:stretch>
                        <a:fillRect l="-32653" t="-88235" r="-53061" b="-122059"/>
                      </a:stretch>
                    </a:blipFill>
                  </p:spPr>
                  <p:txBody>
                    <a:bodyPr/>
                    <a:lstStyle/>
                    <a:p>
                      <a:r>
                        <a:rPr lang="en-US">
                          <a:noFill/>
                        </a:rPr>
                        <a:t> </a:t>
                      </a:r>
                    </a:p>
                  </p:txBody>
                </p:sp>
              </mc:Fallback>
            </mc:AlternateContent>
          </p:grpSp>
          <p:sp>
            <p:nvSpPr>
              <p:cNvPr id="38" name="Arc 37"/>
              <p:cNvSpPr/>
              <p:nvPr/>
            </p:nvSpPr>
            <p:spPr>
              <a:xfrm rot="12186382">
                <a:off x="6424992" y="2193057"/>
                <a:ext cx="1407158" cy="2577247"/>
              </a:xfrm>
              <a:prstGeom prst="arc">
                <a:avLst>
                  <a:gd name="adj1" fmla="val 14837057"/>
                  <a:gd name="adj2" fmla="val 20589431"/>
                </a:avLst>
              </a:prstGeom>
              <a:ln w="12700">
                <a:solidFill>
                  <a:srgbClr val="00B050"/>
                </a:solidFill>
                <a:headEnd type="none" w="sm" len="med"/>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Rectangle 56"/>
            <p:cNvSpPr/>
            <p:nvPr/>
          </p:nvSpPr>
          <p:spPr>
            <a:xfrm>
              <a:off x="7316010" y="1508750"/>
              <a:ext cx="1180131" cy="400110"/>
            </a:xfrm>
            <a:prstGeom prst="rect">
              <a:avLst/>
            </a:prstGeom>
          </p:spPr>
          <p:txBody>
            <a:bodyPr wrap="none">
              <a:spAutoFit/>
            </a:bodyPr>
            <a:lstStyle/>
            <a:p>
              <a:r>
                <a:rPr lang="en-US" sz="2000" dirty="0"/>
                <a:t>Diagrams</a:t>
              </a:r>
            </a:p>
          </p:txBody>
        </p:sp>
      </p:grpSp>
      <p:grpSp>
        <p:nvGrpSpPr>
          <p:cNvPr id="61" name="Group 60"/>
          <p:cNvGrpSpPr/>
          <p:nvPr/>
        </p:nvGrpSpPr>
        <p:grpSpPr>
          <a:xfrm>
            <a:off x="4344259" y="1508750"/>
            <a:ext cx="2459131" cy="1920250"/>
            <a:chOff x="4344259" y="1508750"/>
            <a:chExt cx="2459131" cy="1920250"/>
          </a:xfrm>
        </p:grpSpPr>
        <p:pic>
          <p:nvPicPr>
            <p:cNvPr id="58" name="Picture 57" descr="http://i.stack.imgur.com/7dyW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4259" y="1999631"/>
              <a:ext cx="2459131" cy="142936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5032650" y="1508750"/>
              <a:ext cx="1008609" cy="400110"/>
            </a:xfrm>
            <a:prstGeom prst="rect">
              <a:avLst/>
            </a:prstGeom>
          </p:spPr>
          <p:txBody>
            <a:bodyPr wrap="none">
              <a:spAutoFit/>
            </a:bodyPr>
            <a:lstStyle/>
            <a:p>
              <a:r>
                <a:rPr lang="en-US" sz="2000" dirty="0"/>
                <a:t>Pictures</a:t>
              </a:r>
            </a:p>
          </p:txBody>
        </p:sp>
      </p:grpSp>
    </p:spTree>
    <p:extLst>
      <p:ext uri="{BB962C8B-B14F-4D97-AF65-F5344CB8AC3E}">
        <p14:creationId xmlns:p14="http://schemas.microsoft.com/office/powerpoint/2010/main" val="19011675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6B3F8-9782-288F-900F-995DC9FD42F2}"/>
              </a:ext>
            </a:extLst>
          </p:cNvPr>
          <p:cNvSpPr>
            <a:spLocks noGrp="1"/>
          </p:cNvSpPr>
          <p:nvPr>
            <p:ph type="title"/>
          </p:nvPr>
        </p:nvSpPr>
        <p:spPr/>
        <p:txBody>
          <a:bodyPr>
            <a:normAutofit fontScale="90000"/>
          </a:bodyPr>
          <a:lstStyle/>
          <a:p>
            <a:pPr algn="ctr"/>
            <a:r>
              <a:rPr lang="en-US" dirty="0"/>
              <a:t>Pro Tip: What to do </a:t>
            </a:r>
            <a:r>
              <a:rPr lang="en-US" u="sng" dirty="0"/>
              <a:t>WHEN</a:t>
            </a:r>
            <a:r>
              <a:rPr lang="en-US" dirty="0"/>
              <a:t> you lose your audience (not if)</a:t>
            </a:r>
          </a:p>
        </p:txBody>
      </p:sp>
      <p:sp>
        <p:nvSpPr>
          <p:cNvPr id="3" name="TextBox 2">
            <a:extLst>
              <a:ext uri="{FF2B5EF4-FFF2-40B4-BE49-F238E27FC236}">
                <a16:creationId xmlns:a16="http://schemas.microsoft.com/office/drawing/2014/main" id="{0513BED3-1CA6-D605-1425-B02834333527}"/>
              </a:ext>
            </a:extLst>
          </p:cNvPr>
          <p:cNvSpPr txBox="1"/>
          <p:nvPr/>
        </p:nvSpPr>
        <p:spPr>
          <a:xfrm>
            <a:off x="846715" y="6231684"/>
            <a:ext cx="2189085" cy="369332"/>
          </a:xfrm>
          <a:prstGeom prst="rect">
            <a:avLst/>
          </a:prstGeom>
          <a:solidFill>
            <a:srgbClr val="F1C21A"/>
          </a:solidFill>
        </p:spPr>
        <p:txBody>
          <a:bodyPr wrap="square" rtlCol="0">
            <a:spAutoFit/>
          </a:bodyPr>
          <a:lstStyle/>
          <a:p>
            <a:r>
              <a:rPr lang="en-US" dirty="0">
                <a:solidFill>
                  <a:srgbClr val="0000B0"/>
                </a:solidFill>
              </a:rPr>
              <a:t>By Micky Holcomb</a:t>
            </a:r>
          </a:p>
        </p:txBody>
      </p:sp>
    </p:spTree>
    <p:extLst>
      <p:ext uri="{BB962C8B-B14F-4D97-AF65-F5344CB8AC3E}">
        <p14:creationId xmlns:p14="http://schemas.microsoft.com/office/powerpoint/2010/main" val="36242273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Do</a:t>
            </a:r>
          </a:p>
        </p:txBody>
      </p:sp>
      <p:sp>
        <p:nvSpPr>
          <p:cNvPr id="3" name="TextBox 2"/>
          <p:cNvSpPr txBox="1"/>
          <p:nvPr/>
        </p:nvSpPr>
        <p:spPr>
          <a:xfrm>
            <a:off x="616285" y="1508750"/>
            <a:ext cx="1178528" cy="369332"/>
          </a:xfrm>
          <a:prstGeom prst="rect">
            <a:avLst/>
          </a:prstGeom>
          <a:noFill/>
        </p:spPr>
        <p:txBody>
          <a:bodyPr wrap="none" rtlCol="0">
            <a:spAutoFit/>
          </a:bodyPr>
          <a:lstStyle/>
          <a:p>
            <a:r>
              <a:rPr lang="en-US" dirty="0"/>
              <a:t>Start right:</a:t>
            </a:r>
          </a:p>
        </p:txBody>
      </p:sp>
      <p:sp>
        <p:nvSpPr>
          <p:cNvPr id="4" name="TextBox 3"/>
          <p:cNvSpPr txBox="1"/>
          <p:nvPr/>
        </p:nvSpPr>
        <p:spPr>
          <a:xfrm>
            <a:off x="1883650" y="1508750"/>
            <a:ext cx="4790735" cy="369332"/>
          </a:xfrm>
          <a:prstGeom prst="rect">
            <a:avLst/>
          </a:prstGeom>
          <a:noFill/>
        </p:spPr>
        <p:txBody>
          <a:bodyPr wrap="none" rtlCol="0">
            <a:spAutoFit/>
          </a:bodyPr>
          <a:lstStyle/>
          <a:p>
            <a:r>
              <a:rPr lang="en-US" dirty="0"/>
              <a:t>Get the WVU template at </a:t>
            </a:r>
            <a:r>
              <a:rPr lang="en-US" dirty="0">
                <a:hlinkClick r:id="rId3"/>
              </a:rPr>
              <a:t>https://brand.wvu.edu/</a:t>
            </a:r>
            <a:endParaRPr lang="en-US" dirty="0"/>
          </a:p>
        </p:txBody>
      </p:sp>
      <p:sp>
        <p:nvSpPr>
          <p:cNvPr id="5" name="TextBox 4"/>
          <p:cNvSpPr txBox="1"/>
          <p:nvPr/>
        </p:nvSpPr>
        <p:spPr>
          <a:xfrm>
            <a:off x="1883650" y="1854212"/>
            <a:ext cx="5896999" cy="646331"/>
          </a:xfrm>
          <a:prstGeom prst="rect">
            <a:avLst/>
          </a:prstGeom>
          <a:noFill/>
        </p:spPr>
        <p:txBody>
          <a:bodyPr wrap="none" rtlCol="0">
            <a:spAutoFit/>
          </a:bodyPr>
          <a:lstStyle/>
          <a:p>
            <a:r>
              <a:rPr lang="en-US" dirty="0"/>
              <a:t>Modify the template: View </a:t>
            </a:r>
            <a:r>
              <a:rPr lang="en-US" dirty="0">
                <a:sym typeface="Wingdings" panose="05000000000000000000" pitchFamily="2" charset="2"/>
              </a:rPr>
              <a:t></a:t>
            </a:r>
            <a:r>
              <a:rPr lang="en-US" dirty="0"/>
              <a:t> Master Views </a:t>
            </a:r>
            <a:r>
              <a:rPr lang="en-US" dirty="0">
                <a:sym typeface="Wingdings" panose="05000000000000000000" pitchFamily="2" charset="2"/>
              </a:rPr>
              <a:t></a:t>
            </a:r>
            <a:r>
              <a:rPr lang="en-US" dirty="0"/>
              <a:t> Slide Master </a:t>
            </a:r>
          </a:p>
          <a:p>
            <a:r>
              <a:rPr lang="en-US" dirty="0"/>
              <a:t>				   </a:t>
            </a:r>
            <a:r>
              <a:rPr lang="en-US" dirty="0">
                <a:sym typeface="Wingdings" panose="05000000000000000000" pitchFamily="2" charset="2"/>
              </a:rPr>
              <a:t></a:t>
            </a:r>
            <a:r>
              <a:rPr lang="en-US" dirty="0"/>
              <a:t> Scroll up to 1</a:t>
            </a:r>
            <a:r>
              <a:rPr lang="en-US" baseline="30000" dirty="0"/>
              <a:t>st</a:t>
            </a:r>
            <a:r>
              <a:rPr lang="en-US" dirty="0"/>
              <a:t> slide to modify</a:t>
            </a:r>
          </a:p>
        </p:txBody>
      </p:sp>
      <p:sp>
        <p:nvSpPr>
          <p:cNvPr id="6" name="TextBox 5"/>
          <p:cNvSpPr txBox="1"/>
          <p:nvPr/>
        </p:nvSpPr>
        <p:spPr>
          <a:xfrm>
            <a:off x="616285" y="2652013"/>
            <a:ext cx="1467068" cy="369332"/>
          </a:xfrm>
          <a:prstGeom prst="rect">
            <a:avLst/>
          </a:prstGeom>
          <a:noFill/>
        </p:spPr>
        <p:txBody>
          <a:bodyPr wrap="none" rtlCol="0">
            <a:spAutoFit/>
          </a:bodyPr>
          <a:lstStyle/>
          <a:p>
            <a:r>
              <a:rPr lang="en-US" dirty="0"/>
              <a:t>Make it clear:</a:t>
            </a:r>
          </a:p>
        </p:txBody>
      </p:sp>
      <p:sp>
        <p:nvSpPr>
          <p:cNvPr id="7" name="TextBox 6"/>
          <p:cNvSpPr txBox="1"/>
          <p:nvPr/>
        </p:nvSpPr>
        <p:spPr>
          <a:xfrm>
            <a:off x="2190890" y="2652013"/>
            <a:ext cx="4354718" cy="369332"/>
          </a:xfrm>
          <a:prstGeom prst="rect">
            <a:avLst/>
          </a:prstGeom>
          <a:noFill/>
        </p:spPr>
        <p:txBody>
          <a:bodyPr wrap="none" rtlCol="0">
            <a:spAutoFit/>
          </a:bodyPr>
          <a:lstStyle/>
          <a:p>
            <a:r>
              <a:rPr lang="en-US" dirty="0"/>
              <a:t>Large fonts – nothing smaller than 16 point</a:t>
            </a:r>
          </a:p>
        </p:txBody>
      </p:sp>
      <p:sp>
        <p:nvSpPr>
          <p:cNvPr id="8" name="TextBox 7"/>
          <p:cNvSpPr txBox="1"/>
          <p:nvPr/>
        </p:nvSpPr>
        <p:spPr>
          <a:xfrm>
            <a:off x="6031390" y="2235884"/>
            <a:ext cx="2896947" cy="2862322"/>
          </a:xfrm>
          <a:prstGeom prst="rect">
            <a:avLst/>
          </a:prstGeom>
          <a:noFill/>
        </p:spPr>
        <p:txBody>
          <a:bodyPr wrap="none" rtlCol="0">
            <a:spAutoFit/>
          </a:bodyPr>
          <a:lstStyle/>
          <a:p>
            <a:pPr algn="r"/>
            <a:r>
              <a:rPr lang="en-US" sz="1000" strike="sngStrike" dirty="0">
                <a:solidFill>
                  <a:prstClr val="black"/>
                </a:solidFill>
              </a:rPr>
              <a:t>10 Lorem ipsum</a:t>
            </a:r>
          </a:p>
          <a:p>
            <a:pPr algn="r"/>
            <a:r>
              <a:rPr lang="en-US" sz="1200" strike="sngStrike" dirty="0">
                <a:solidFill>
                  <a:prstClr val="black"/>
                </a:solidFill>
              </a:rPr>
              <a:t>12 Lorem ipsum</a:t>
            </a:r>
          </a:p>
          <a:p>
            <a:pPr lvl="0" algn="r"/>
            <a:r>
              <a:rPr lang="en-US" sz="1400" strike="sngStrike" dirty="0">
                <a:solidFill>
                  <a:prstClr val="black"/>
                </a:solidFill>
              </a:rPr>
              <a:t>14 Lorem ipsum</a:t>
            </a:r>
          </a:p>
          <a:p>
            <a:pPr lvl="0" algn="r"/>
            <a:r>
              <a:rPr lang="en-US" sz="1600" dirty="0">
                <a:solidFill>
                  <a:prstClr val="black"/>
                </a:solidFill>
              </a:rPr>
              <a:t>16 Lorem ipsum</a:t>
            </a:r>
          </a:p>
          <a:p>
            <a:pPr lvl="0" algn="r"/>
            <a:r>
              <a:rPr lang="en-US" dirty="0">
                <a:solidFill>
                  <a:prstClr val="black"/>
                </a:solidFill>
              </a:rPr>
              <a:t>18 Lorem ipsum</a:t>
            </a:r>
          </a:p>
          <a:p>
            <a:pPr lvl="0" algn="r"/>
            <a:r>
              <a:rPr lang="en-US" sz="2000" dirty="0">
                <a:solidFill>
                  <a:prstClr val="black"/>
                </a:solidFill>
              </a:rPr>
              <a:t>20 Lorem ipsum</a:t>
            </a:r>
          </a:p>
          <a:p>
            <a:pPr lvl="0" algn="r"/>
            <a:r>
              <a:rPr lang="en-US" sz="2400" dirty="0">
                <a:solidFill>
                  <a:prstClr val="black"/>
                </a:solidFill>
              </a:rPr>
              <a:t>24 Lorem ipsum</a:t>
            </a:r>
          </a:p>
          <a:p>
            <a:pPr lvl="0" algn="r"/>
            <a:r>
              <a:rPr lang="en-US" sz="2800" dirty="0">
                <a:solidFill>
                  <a:prstClr val="black"/>
                </a:solidFill>
              </a:rPr>
              <a:t>28 Lorem ipsum</a:t>
            </a:r>
          </a:p>
          <a:p>
            <a:pPr algn="r"/>
            <a:r>
              <a:rPr lang="en-US" sz="3200" dirty="0"/>
              <a:t>32 Lorem ipsum</a:t>
            </a:r>
          </a:p>
        </p:txBody>
      </p:sp>
      <p:sp>
        <p:nvSpPr>
          <p:cNvPr id="9" name="TextBox 8"/>
          <p:cNvSpPr txBox="1"/>
          <p:nvPr/>
        </p:nvSpPr>
        <p:spPr>
          <a:xfrm>
            <a:off x="2190890" y="3126998"/>
            <a:ext cx="2249334" cy="369332"/>
          </a:xfrm>
          <a:prstGeom prst="rect">
            <a:avLst/>
          </a:prstGeom>
          <a:noFill/>
        </p:spPr>
        <p:txBody>
          <a:bodyPr wrap="none" rtlCol="0">
            <a:spAutoFit/>
          </a:bodyPr>
          <a:lstStyle/>
          <a:p>
            <a:r>
              <a:rPr lang="en-US" dirty="0"/>
              <a:t>Use contrasting colors</a:t>
            </a:r>
          </a:p>
        </p:txBody>
      </p:sp>
      <p:grpSp>
        <p:nvGrpSpPr>
          <p:cNvPr id="20" name="Group 19"/>
          <p:cNvGrpSpPr/>
          <p:nvPr/>
        </p:nvGrpSpPr>
        <p:grpSpPr>
          <a:xfrm>
            <a:off x="2684181" y="3496330"/>
            <a:ext cx="3335712" cy="369332"/>
            <a:chOff x="2684181" y="3496330"/>
            <a:chExt cx="3335712" cy="369332"/>
          </a:xfrm>
        </p:grpSpPr>
        <p:sp>
          <p:nvSpPr>
            <p:cNvPr id="10" name="TextBox 9"/>
            <p:cNvSpPr txBox="1"/>
            <p:nvPr/>
          </p:nvSpPr>
          <p:spPr>
            <a:xfrm>
              <a:off x="2684181" y="3496330"/>
              <a:ext cx="1582484" cy="369332"/>
            </a:xfrm>
            <a:prstGeom prst="rect">
              <a:avLst/>
            </a:prstGeom>
            <a:noFill/>
          </p:spPr>
          <p:txBody>
            <a:bodyPr wrap="none" rtlCol="0">
              <a:spAutoFit/>
            </a:bodyPr>
            <a:lstStyle/>
            <a:p>
              <a:r>
                <a:rPr lang="en-US" dirty="0"/>
                <a:t>Black on white</a:t>
              </a:r>
            </a:p>
          </p:txBody>
        </p:sp>
        <p:sp>
          <p:nvSpPr>
            <p:cNvPr id="11" name="TextBox 10"/>
            <p:cNvSpPr txBox="1"/>
            <p:nvPr/>
          </p:nvSpPr>
          <p:spPr>
            <a:xfrm>
              <a:off x="4424584" y="3496330"/>
              <a:ext cx="1595309" cy="369332"/>
            </a:xfrm>
            <a:prstGeom prst="rect">
              <a:avLst/>
            </a:prstGeom>
            <a:solidFill>
              <a:schemeClr val="tx1"/>
            </a:solidFill>
          </p:spPr>
          <p:txBody>
            <a:bodyPr wrap="none" rtlCol="0">
              <a:spAutoFit/>
            </a:bodyPr>
            <a:lstStyle/>
            <a:p>
              <a:r>
                <a:rPr lang="en-US" dirty="0">
                  <a:solidFill>
                    <a:schemeClr val="bg1"/>
                  </a:solidFill>
                </a:rPr>
                <a:t>White on black</a:t>
              </a:r>
            </a:p>
          </p:txBody>
        </p:sp>
      </p:grpSp>
      <p:grpSp>
        <p:nvGrpSpPr>
          <p:cNvPr id="21" name="Group 20"/>
          <p:cNvGrpSpPr/>
          <p:nvPr/>
        </p:nvGrpSpPr>
        <p:grpSpPr>
          <a:xfrm>
            <a:off x="2684181" y="3920284"/>
            <a:ext cx="3207471" cy="378016"/>
            <a:chOff x="2684181" y="3920284"/>
            <a:chExt cx="3207471" cy="378016"/>
          </a:xfrm>
        </p:grpSpPr>
        <p:sp>
          <p:nvSpPr>
            <p:cNvPr id="12" name="TextBox 11"/>
            <p:cNvSpPr txBox="1"/>
            <p:nvPr/>
          </p:nvSpPr>
          <p:spPr>
            <a:xfrm>
              <a:off x="2684181" y="3920284"/>
              <a:ext cx="1700466" cy="369332"/>
            </a:xfrm>
            <a:prstGeom prst="rect">
              <a:avLst/>
            </a:prstGeom>
            <a:noFill/>
          </p:spPr>
          <p:txBody>
            <a:bodyPr wrap="none" rtlCol="0">
              <a:spAutoFit/>
            </a:bodyPr>
            <a:lstStyle/>
            <a:p>
              <a:r>
                <a:rPr lang="en-US" dirty="0">
                  <a:solidFill>
                    <a:srgbClr val="FFFF00"/>
                  </a:solidFill>
                </a:rPr>
                <a:t>Yellow on white</a:t>
              </a:r>
            </a:p>
          </p:txBody>
        </p:sp>
        <p:sp>
          <p:nvSpPr>
            <p:cNvPr id="13" name="TextBox 12"/>
            <p:cNvSpPr txBox="1"/>
            <p:nvPr/>
          </p:nvSpPr>
          <p:spPr>
            <a:xfrm>
              <a:off x="4424584" y="3928968"/>
              <a:ext cx="1467068" cy="369332"/>
            </a:xfrm>
            <a:prstGeom prst="rect">
              <a:avLst/>
            </a:prstGeom>
            <a:solidFill>
              <a:schemeClr val="tx1"/>
            </a:solidFill>
          </p:spPr>
          <p:txBody>
            <a:bodyPr wrap="none" rtlCol="0">
              <a:spAutoFit/>
            </a:bodyPr>
            <a:lstStyle/>
            <a:p>
              <a:r>
                <a:rPr lang="en-US" dirty="0">
                  <a:solidFill>
                    <a:srgbClr val="0070C0"/>
                  </a:solidFill>
                </a:rPr>
                <a:t>Blue on black</a:t>
              </a:r>
            </a:p>
          </p:txBody>
        </p:sp>
      </p:grpSp>
      <p:sp>
        <p:nvSpPr>
          <p:cNvPr id="14" name="TextBox 13"/>
          <p:cNvSpPr txBox="1"/>
          <p:nvPr/>
        </p:nvSpPr>
        <p:spPr>
          <a:xfrm>
            <a:off x="616285" y="4495258"/>
            <a:ext cx="1556836" cy="369332"/>
          </a:xfrm>
          <a:prstGeom prst="rect">
            <a:avLst/>
          </a:prstGeom>
          <a:noFill/>
        </p:spPr>
        <p:txBody>
          <a:bodyPr wrap="none" rtlCol="0">
            <a:spAutoFit/>
          </a:bodyPr>
          <a:lstStyle/>
          <a:p>
            <a:r>
              <a:rPr lang="en-US" dirty="0"/>
              <a:t>Make it pretty:</a:t>
            </a:r>
          </a:p>
        </p:txBody>
      </p:sp>
      <p:sp>
        <p:nvSpPr>
          <p:cNvPr id="15" name="TextBox 14"/>
          <p:cNvSpPr txBox="1"/>
          <p:nvPr/>
        </p:nvSpPr>
        <p:spPr>
          <a:xfrm>
            <a:off x="2184854" y="4495258"/>
            <a:ext cx="3841693" cy="646331"/>
          </a:xfrm>
          <a:prstGeom prst="rect">
            <a:avLst/>
          </a:prstGeom>
          <a:noFill/>
        </p:spPr>
        <p:txBody>
          <a:bodyPr wrap="none" rtlCol="0">
            <a:spAutoFit/>
          </a:bodyPr>
          <a:lstStyle/>
          <a:p>
            <a:r>
              <a:rPr lang="en-US" dirty="0"/>
              <a:t>Use “snap to grid”</a:t>
            </a:r>
          </a:p>
          <a:p>
            <a:r>
              <a:rPr lang="en-US" dirty="0"/>
              <a:t>View </a:t>
            </a:r>
            <a:r>
              <a:rPr lang="en-US" dirty="0">
                <a:sym typeface="Wingdings" panose="05000000000000000000" pitchFamily="2" charset="2"/>
              </a:rPr>
              <a:t></a:t>
            </a:r>
            <a:r>
              <a:rPr lang="en-US" dirty="0"/>
              <a:t> Show </a:t>
            </a:r>
            <a:r>
              <a:rPr lang="en-US" dirty="0">
                <a:sym typeface="Wingdings" panose="05000000000000000000" pitchFamily="2" charset="2"/>
              </a:rPr>
              <a:t></a:t>
            </a:r>
            <a:r>
              <a:rPr lang="en-US" dirty="0"/>
              <a:t> little box/arrow thing</a:t>
            </a:r>
          </a:p>
        </p:txBody>
      </p:sp>
      <p:sp>
        <p:nvSpPr>
          <p:cNvPr id="16" name="TextBox 15"/>
          <p:cNvSpPr txBox="1"/>
          <p:nvPr/>
        </p:nvSpPr>
        <p:spPr>
          <a:xfrm>
            <a:off x="616285" y="5349250"/>
            <a:ext cx="2710999" cy="369332"/>
          </a:xfrm>
          <a:prstGeom prst="rect">
            <a:avLst/>
          </a:prstGeom>
          <a:noFill/>
        </p:spPr>
        <p:txBody>
          <a:bodyPr wrap="none" rtlCol="0">
            <a:spAutoFit/>
          </a:bodyPr>
          <a:lstStyle/>
          <a:p>
            <a:r>
              <a:rPr lang="en-US" dirty="0"/>
              <a:t>Animate slide components</a:t>
            </a:r>
          </a:p>
        </p:txBody>
      </p:sp>
      <p:sp>
        <p:nvSpPr>
          <p:cNvPr id="18" name="Left Arrow 17"/>
          <p:cNvSpPr/>
          <p:nvPr/>
        </p:nvSpPr>
        <p:spPr>
          <a:xfrm>
            <a:off x="3266230" y="5242378"/>
            <a:ext cx="5816718" cy="583075"/>
          </a:xfrm>
          <a:prstGeom prst="leftArrow">
            <a:avLst/>
          </a:prstGeom>
          <a:solidFill>
            <a:srgbClr val="FFDBDB"/>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Very important (sometimes even good to animate figures)</a:t>
            </a:r>
          </a:p>
        </p:txBody>
      </p:sp>
      <p:sp>
        <p:nvSpPr>
          <p:cNvPr id="22" name="TextBox 21"/>
          <p:cNvSpPr txBox="1"/>
          <p:nvPr/>
        </p:nvSpPr>
        <p:spPr>
          <a:xfrm>
            <a:off x="1038740" y="3942983"/>
            <a:ext cx="1750800" cy="369332"/>
          </a:xfrm>
          <a:prstGeom prst="rect">
            <a:avLst/>
          </a:prstGeom>
          <a:noFill/>
        </p:spPr>
        <p:txBody>
          <a:bodyPr wrap="none" rtlCol="0">
            <a:spAutoFit/>
          </a:bodyPr>
          <a:lstStyle/>
          <a:p>
            <a:r>
              <a:rPr lang="en-US" dirty="0"/>
              <a:t>Not like these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398779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4" grpId="0"/>
      <p:bldP spid="15" grpId="0"/>
      <p:bldP spid="16" grpId="0"/>
      <p:bldP spid="18" grpId="0" animBg="1"/>
      <p:bldP spid="22" grpId="0"/>
    </p:bldLst>
  </p:timing>
</p:sld>
</file>

<file path=ppt/theme/theme1.xml><?xml version="1.0" encoding="utf-8"?>
<a:theme xmlns:a="http://schemas.openxmlformats.org/drawingml/2006/main" name="WVUBrand_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WVUBrand_4x3</Template>
  <TotalTime>12321</TotalTime>
  <Words>2436</Words>
  <Application>Microsoft Office PowerPoint</Application>
  <PresentationFormat>On-screen Show (4:3)</PresentationFormat>
  <Paragraphs>278</Paragraphs>
  <Slides>20</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Cambria Math</vt:lpstr>
      <vt:lpstr>Times</vt:lpstr>
      <vt:lpstr>Times New Roman</vt:lpstr>
      <vt:lpstr>WVUBrand_4x3</vt:lpstr>
      <vt:lpstr>Origin Graph</vt:lpstr>
      <vt:lpstr>PowerPoint Presentation</vt:lpstr>
      <vt:lpstr>How to Make and  Deliver a Presentation</vt:lpstr>
      <vt:lpstr>Why do we give presentations?</vt:lpstr>
      <vt:lpstr>A Good Presentation Comprises…</vt:lpstr>
      <vt:lpstr>Consider Your Audience</vt:lpstr>
      <vt:lpstr>Get Organized</vt:lpstr>
      <vt:lpstr>Slides add what speech cannot</vt:lpstr>
      <vt:lpstr>Pro Tip: What to do WHEN you lose your audience (not if)</vt:lpstr>
      <vt:lpstr>Things to Do</vt:lpstr>
      <vt:lpstr>PowerPoint Presentation</vt:lpstr>
      <vt:lpstr>PowerPoint Presentation</vt:lpstr>
      <vt:lpstr>Things to Avoid</vt:lpstr>
      <vt:lpstr>Bad Slides Obfuscate</vt:lpstr>
      <vt:lpstr>Good Slides Illuminate</vt:lpstr>
      <vt:lpstr>Check that your graphs contain…</vt:lpstr>
      <vt:lpstr>Delivery adds what a slide cannot</vt:lpstr>
      <vt:lpstr>Practice, Practice, Practice</vt:lpstr>
      <vt:lpstr>The Five Kinds of Questions</vt:lpstr>
      <vt:lpstr>How to Answer Questions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method of optical spin read-out in a quantum dot using the AC Stark effect.</dc:title>
  <dc:creator>Edward Flagg</dc:creator>
  <cp:lastModifiedBy>Mikel Holcomb</cp:lastModifiedBy>
  <cp:revision>231</cp:revision>
  <dcterms:created xsi:type="dcterms:W3CDTF">2014-09-22T15:24:08Z</dcterms:created>
  <dcterms:modified xsi:type="dcterms:W3CDTF">2023-11-17T18:51:21Z</dcterms:modified>
</cp:coreProperties>
</file>